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676" r:id="rId2"/>
  </p:sldMasterIdLst>
  <p:notesMasterIdLst>
    <p:notesMasterId r:id="rId19"/>
  </p:notesMasterIdLst>
  <p:sldIdLst>
    <p:sldId id="257" r:id="rId3"/>
    <p:sldId id="368" r:id="rId4"/>
    <p:sldId id="409" r:id="rId5"/>
    <p:sldId id="408" r:id="rId6"/>
    <p:sldId id="271" r:id="rId7"/>
    <p:sldId id="410" r:id="rId8"/>
    <p:sldId id="357" r:id="rId9"/>
    <p:sldId id="361" r:id="rId10"/>
    <p:sldId id="401" r:id="rId11"/>
    <p:sldId id="417" r:id="rId12"/>
    <p:sldId id="276" r:id="rId13"/>
    <p:sldId id="414" r:id="rId14"/>
    <p:sldId id="411" r:id="rId15"/>
    <p:sldId id="406" r:id="rId16"/>
    <p:sldId id="407" r:id="rId17"/>
    <p:sldId id="413" r:id="rId18"/>
  </p:sldIdLst>
  <p:sldSz cx="12192000" cy="6858000"/>
  <p:notesSz cx="6889750"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300"/>
    <a:srgbClr val="3690AC"/>
    <a:srgbClr val="046B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10" autoAdjust="0"/>
    <p:restoredTop sz="78947" autoAdjust="0"/>
  </p:normalViewPr>
  <p:slideViewPr>
    <p:cSldViewPr snapToGrid="0">
      <p:cViewPr varScale="1">
        <p:scale>
          <a:sx n="52" d="100"/>
          <a:sy n="52" d="100"/>
        </p:scale>
        <p:origin x="680" y="60"/>
      </p:cViewPr>
      <p:guideLst/>
    </p:cSldViewPr>
  </p:slideViewPr>
  <p:notesTextViewPr>
    <p:cViewPr>
      <p:scale>
        <a:sx n="1" d="1"/>
        <a:sy n="1" d="1"/>
      </p:scale>
      <p:origin x="0" y="0"/>
    </p:cViewPr>
  </p:notesTextViewPr>
  <p:notesViewPr>
    <p:cSldViewPr snapToGrid="0">
      <p:cViewPr varScale="1">
        <p:scale>
          <a:sx n="46" d="100"/>
          <a:sy n="46" d="100"/>
        </p:scale>
        <p:origin x="2796"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676"/>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3902597" y="0"/>
            <a:ext cx="2985558" cy="502676"/>
          </a:xfrm>
          <a:prstGeom prst="rect">
            <a:avLst/>
          </a:prstGeom>
        </p:spPr>
        <p:txBody>
          <a:bodyPr vert="horz" lIns="96616" tIns="48308" rIns="96616" bIns="48308" rtlCol="0"/>
          <a:lstStyle>
            <a:lvl1pPr algn="r">
              <a:defRPr sz="1300"/>
            </a:lvl1pPr>
          </a:lstStyle>
          <a:p>
            <a:fld id="{BBDADAC8-2E23-5E4D-9866-3D33F30CCA3D}" type="datetimeFigureOut">
              <a:rPr lang="en-US" smtClean="0"/>
              <a:t>9/26/2023</a:t>
            </a:fld>
            <a:endParaRPr lang="en-US"/>
          </a:p>
        </p:txBody>
      </p:sp>
      <p:sp>
        <p:nvSpPr>
          <p:cNvPr id="4" name="Slide Image Placeholder 3"/>
          <p:cNvSpPr>
            <a:spLocks noGrp="1" noRot="1" noChangeAspect="1"/>
          </p:cNvSpPr>
          <p:nvPr>
            <p:ph type="sldImg" idx="2"/>
          </p:nvPr>
        </p:nvSpPr>
        <p:spPr>
          <a:xfrm>
            <a:off x="439738" y="684502"/>
            <a:ext cx="3462859" cy="1948201"/>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688975" y="2814529"/>
            <a:ext cx="5511800" cy="6701510"/>
          </a:xfrm>
          <a:prstGeom prst="rect">
            <a:avLst/>
          </a:prstGeom>
        </p:spPr>
        <p:txBody>
          <a:bodyPr vert="horz" lIns="96616" tIns="48308" rIns="96616" bIns="48308"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9516039"/>
            <a:ext cx="2985558" cy="502674"/>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3902597" y="9516039"/>
            <a:ext cx="2985558" cy="502674"/>
          </a:xfrm>
          <a:prstGeom prst="rect">
            <a:avLst/>
          </a:prstGeom>
        </p:spPr>
        <p:txBody>
          <a:bodyPr vert="horz" lIns="96616" tIns="48308" rIns="96616" bIns="48308" rtlCol="0" anchor="b"/>
          <a:lstStyle>
            <a:lvl1pPr algn="r">
              <a:defRPr sz="1300"/>
            </a:lvl1pPr>
          </a:lstStyle>
          <a:p>
            <a:fld id="{F2115E84-1010-DF45-A60B-515C9FB48590}" type="slidenum">
              <a:rPr lang="en-US" smtClean="0"/>
              <a:t>‹#›</a:t>
            </a:fld>
            <a:endParaRPr lang="en-US"/>
          </a:p>
        </p:txBody>
      </p:sp>
    </p:spTree>
    <p:extLst>
      <p:ext uri="{BB962C8B-B14F-4D97-AF65-F5344CB8AC3E}">
        <p14:creationId xmlns:p14="http://schemas.microsoft.com/office/powerpoint/2010/main" val="1299456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r>
              <a:rPr lang="en-US" dirty="0"/>
              <a:t>Thank you for inviting me to speak today – it’s a real </a:t>
            </a:r>
            <a:r>
              <a:rPr lang="en-US" dirty="0" err="1"/>
              <a:t>honour</a:t>
            </a:r>
            <a:r>
              <a:rPr lang="en-US" dirty="0"/>
              <a:t>. </a:t>
            </a:r>
          </a:p>
          <a:p>
            <a:endParaRPr lang="en-US" dirty="0"/>
          </a:p>
          <a:p>
            <a:endParaRPr lang="en-US" dirty="0"/>
          </a:p>
          <a:p>
            <a:r>
              <a:rPr lang="en-US" dirty="0"/>
              <a:t>I look forward to hearing more today about how so much of it is in rooted in seeking transformational change with communities.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want to acknowledge the privileged position I hold as a white Scottish woman from the global north –.</a:t>
            </a:r>
          </a:p>
          <a:p>
            <a:endParaRPr lang="en-US" dirty="0"/>
          </a:p>
          <a:p>
            <a:r>
              <a:rPr lang="en-US" dirty="0"/>
              <a:t>I’m Clare MacGillivray, the Director of Making Rights Real – a grassroots charity that supports communities in Scotland to name and claim their rights.</a:t>
            </a:r>
          </a:p>
          <a:p>
            <a:endParaRPr lang="en-US" dirty="0"/>
          </a:p>
          <a:p>
            <a:r>
              <a:rPr lang="en-US" dirty="0"/>
              <a:t>We work alongside marginalized communities to collectively organize around their human rights issues, to hold duty bearers to account and campaign on human rights issues.</a:t>
            </a:r>
          </a:p>
          <a:p>
            <a:endParaRPr lang="en-US" dirty="0"/>
          </a:p>
          <a:p>
            <a:r>
              <a:rPr lang="en-US" dirty="0"/>
              <a:t>I’m also a senior Atlantic Fellow for Social and Economic Equity</a:t>
            </a:r>
          </a:p>
          <a:p>
            <a:endParaRPr lang="en-US" dirty="0"/>
          </a:p>
          <a:p>
            <a:r>
              <a:rPr lang="en-US" dirty="0"/>
              <a:t>I am a Trustee with IACD and an UNFEARTIE – which is a defender of children’s human rights at the Children’s Parliament in Scotland.</a:t>
            </a:r>
          </a:p>
          <a:p>
            <a:endParaRPr lang="en-US" dirty="0"/>
          </a:p>
          <a:p>
            <a:r>
              <a:rPr lang="en-US" dirty="0"/>
              <a:t>I’ve been invited to speak about “Why CD? And want to focus on Why rights based CD??” – a topic I’ve been exploring since last year with the Atlantic Fellowship at LSE. – and this presentation has grown out of the AFSEE research in 2022 and a podcast series @fearlesspodscot</a:t>
            </a:r>
          </a:p>
          <a:p>
            <a:endParaRPr lang="en-US" dirty="0"/>
          </a:p>
          <a:p>
            <a:r>
              <a:rPr lang="en-US" dirty="0"/>
              <a:t>Do tweet about us and lets get the conversation going online about rights based CD.</a:t>
            </a:r>
          </a:p>
          <a:p>
            <a:endParaRPr lang="en-US" dirty="0"/>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1</a:t>
            </a:fld>
            <a:endParaRPr lang="en-US"/>
          </a:p>
        </p:txBody>
      </p:sp>
    </p:spTree>
    <p:extLst>
      <p:ext uri="{BB962C8B-B14F-4D97-AF65-F5344CB8AC3E}">
        <p14:creationId xmlns:p14="http://schemas.microsoft.com/office/powerpoint/2010/main" val="981322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r>
              <a:rPr lang="en-US" dirty="0"/>
              <a:t>The following few slides use Arial for the text – which all </a:t>
            </a:r>
            <a:r>
              <a:rPr lang="en-US" dirty="0" err="1"/>
              <a:t>powerpoints</a:t>
            </a:r>
            <a:r>
              <a:rPr lang="en-US" dirty="0"/>
              <a:t> will have and be able to 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0F2E61-2EB9-0F4C-8FAB-3BF83A8068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60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r>
              <a:rPr lang="en-US" dirty="0"/>
              <a:t>The following few slides use Arial for the text – which all </a:t>
            </a:r>
            <a:r>
              <a:rPr lang="en-US" dirty="0" err="1"/>
              <a:t>powerpoints</a:t>
            </a:r>
            <a:r>
              <a:rPr lang="en-US" dirty="0"/>
              <a:t> will have and be able to use</a:t>
            </a:r>
          </a:p>
        </p:txBody>
      </p:sp>
      <p:sp>
        <p:nvSpPr>
          <p:cNvPr id="4" name="Slide Number Placeholder 3"/>
          <p:cNvSpPr>
            <a:spLocks noGrp="1"/>
          </p:cNvSpPr>
          <p:nvPr>
            <p:ph type="sldNum" sz="quarter" idx="5"/>
          </p:nvPr>
        </p:nvSpPr>
        <p:spPr/>
        <p:txBody>
          <a:bodyPr/>
          <a:lstStyle/>
          <a:p>
            <a:fld id="{4A0F2E61-2EB9-0F4C-8FAB-3BF83A8068D3}" type="slidenum">
              <a:rPr lang="en-US" smtClean="0"/>
              <a:t>11</a:t>
            </a:fld>
            <a:endParaRPr lang="en-US"/>
          </a:p>
        </p:txBody>
      </p:sp>
    </p:spTree>
    <p:extLst>
      <p:ext uri="{BB962C8B-B14F-4D97-AF65-F5344CB8AC3E}">
        <p14:creationId xmlns:p14="http://schemas.microsoft.com/office/powerpoint/2010/main" val="3355910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wicked by intent – but wicked because like a ball of wool they need some untangling</a:t>
            </a:r>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13</a:t>
            </a:fld>
            <a:endParaRPr lang="en-US"/>
          </a:p>
        </p:txBody>
      </p:sp>
    </p:spTree>
    <p:extLst>
      <p:ext uri="{BB962C8B-B14F-4D97-AF65-F5344CB8AC3E}">
        <p14:creationId xmlns:p14="http://schemas.microsoft.com/office/powerpoint/2010/main" val="67173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3200" dirty="0"/>
              <a:t>What are you doing in your practice to advance human rights?</a:t>
            </a:r>
          </a:p>
          <a:p>
            <a:pPr marL="342900" indent="-342900">
              <a:buFont typeface="Arial" panose="020B0604020202020204" pitchFamily="34" charset="0"/>
              <a:buChar char="•"/>
            </a:pPr>
            <a:r>
              <a:rPr lang="en-US" sz="3200" dirty="0"/>
              <a:t>What systems to protect human rights defenders do you have in your:</a:t>
            </a:r>
          </a:p>
          <a:p>
            <a:pPr marL="1028700" lvl="1" indent="-342900"/>
            <a:r>
              <a:rPr lang="en-US" sz="2800" dirty="0"/>
              <a:t>Organisation</a:t>
            </a:r>
          </a:p>
          <a:p>
            <a:pPr marL="1028700" lvl="1" indent="-342900"/>
            <a:r>
              <a:rPr lang="en-US" sz="2800" dirty="0"/>
              <a:t>Community </a:t>
            </a:r>
          </a:p>
          <a:p>
            <a:pPr marL="1028700" lvl="1" indent="-342900"/>
            <a:r>
              <a:rPr lang="en-US" sz="2800" dirty="0"/>
              <a:t>Community development networks?</a:t>
            </a:r>
          </a:p>
          <a:p>
            <a:pPr marL="457200" indent="-457200">
              <a:buFont typeface="Arial" panose="020B0604020202020204" pitchFamily="34" charset="0"/>
              <a:buChar char="•"/>
            </a:pPr>
            <a:r>
              <a:rPr lang="en-US" sz="3200" dirty="0"/>
              <a:t>What do you want to see change?</a:t>
            </a:r>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14</a:t>
            </a:fld>
            <a:endParaRPr lang="en-US"/>
          </a:p>
        </p:txBody>
      </p:sp>
    </p:spTree>
    <p:extLst>
      <p:ext uri="{BB962C8B-B14F-4D97-AF65-F5344CB8AC3E}">
        <p14:creationId xmlns:p14="http://schemas.microsoft.com/office/powerpoint/2010/main" val="2580472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actions can you take to advance human rights and protect HRDS?</a:t>
            </a:r>
          </a:p>
          <a:p>
            <a:r>
              <a:rPr lang="en-US" dirty="0"/>
              <a:t>Write it in your phone, on your hand in a notebook</a:t>
            </a:r>
          </a:p>
          <a:p>
            <a:r>
              <a:rPr lang="en-US" dirty="0"/>
              <a:t>In a year's time – what action will you have taken to support HRDs to flourish?</a:t>
            </a:r>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15</a:t>
            </a:fld>
            <a:endParaRPr lang="en-US"/>
          </a:p>
        </p:txBody>
      </p:sp>
    </p:spTree>
    <p:extLst>
      <p:ext uri="{BB962C8B-B14F-4D97-AF65-F5344CB8AC3E}">
        <p14:creationId xmlns:p14="http://schemas.microsoft.com/office/powerpoint/2010/main" val="1287270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r>
              <a:rPr lang="en-US" dirty="0"/>
              <a:t>Keep the conversation going with us</a:t>
            </a:r>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16</a:t>
            </a:fld>
            <a:endParaRPr lang="en-US"/>
          </a:p>
        </p:txBody>
      </p:sp>
    </p:spTree>
    <p:extLst>
      <p:ext uri="{BB962C8B-B14F-4D97-AF65-F5344CB8AC3E}">
        <p14:creationId xmlns:p14="http://schemas.microsoft.com/office/powerpoint/2010/main" val="224258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r>
              <a:rPr lang="en-US" dirty="0"/>
              <a:t>Here’s what I’ll cover in this short session:</a:t>
            </a:r>
          </a:p>
          <a:p>
            <a:endParaRPr lang="en-US" dirty="0"/>
          </a:p>
          <a:p>
            <a:r>
              <a:rPr lang="en-US" dirty="0"/>
              <a:t>So, I want to hand that back to you.</a:t>
            </a:r>
          </a:p>
          <a:p>
            <a:endParaRPr lang="en-US" dirty="0"/>
          </a:p>
          <a:p>
            <a:r>
              <a:rPr lang="en-US" dirty="0"/>
              <a:t>Hands up if you’re a human rights defender?</a:t>
            </a:r>
          </a:p>
          <a:p>
            <a:r>
              <a:rPr lang="en-US" dirty="0"/>
              <a:t>Would you describe yourself as a human rights defender?</a:t>
            </a:r>
          </a:p>
          <a:p>
            <a:endParaRPr lang="en-US" dirty="0"/>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2</a:t>
            </a:fld>
            <a:endParaRPr lang="en-US"/>
          </a:p>
        </p:txBody>
      </p:sp>
    </p:spTree>
    <p:extLst>
      <p:ext uri="{BB962C8B-B14F-4D97-AF65-F5344CB8AC3E}">
        <p14:creationId xmlns:p14="http://schemas.microsoft.com/office/powerpoint/2010/main" val="108922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b="1" kern="1200" dirty="0">
                <a:solidFill>
                  <a:schemeClr val="tx1"/>
                </a:solidFill>
                <a:effectLst/>
                <a:latin typeface="+mn-lt"/>
                <a:ea typeface="+mn-ea"/>
                <a:cs typeface="+mn-cs"/>
              </a:rPr>
              <a:t>Why are human rights important in communities?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kern="1200" dirty="0">
                <a:solidFill>
                  <a:schemeClr val="tx1"/>
                </a:solidFill>
                <a:effectLst/>
                <a:latin typeface="+mn-lt"/>
                <a:ea typeface="+mn-ea"/>
                <a:cs typeface="+mn-cs"/>
              </a:rPr>
              <a:t>When talking about the Universal Declaration of Human Rights at its launch in 1948, Eleanor Roosevelt stressed that human rights must have meaning in the ‘small places, close to home’.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400" kern="1200" dirty="0">
              <a:solidFill>
                <a:schemeClr val="tx1"/>
              </a:solidFill>
              <a:effectLst/>
              <a:latin typeface="+mn-lt"/>
              <a:ea typeface="+mn-ea"/>
              <a:cs typeface="+mn-cs"/>
            </a:endParaRPr>
          </a:p>
          <a:p>
            <a:pPr marL="0" indent="0">
              <a:spcAft>
                <a:spcPts val="600"/>
              </a:spcAft>
              <a:buNone/>
            </a:pPr>
            <a:r>
              <a:rPr lang="en-GB" sz="1400" dirty="0"/>
              <a:t>“Where, after all do universal human rights begin? In small places, close to home, so close and so small that they cannot be seen on any map of the world. Yet they are the world of the individual person: the neighbourhood he lives in; the school or college he attends; the factory, farm or office where he works… </a:t>
            </a:r>
          </a:p>
          <a:p>
            <a:pPr marL="0" indent="0">
              <a:spcAft>
                <a:spcPts val="600"/>
              </a:spcAft>
              <a:buNone/>
            </a:pPr>
            <a:r>
              <a:rPr lang="en-GB" sz="1400" b="1" dirty="0"/>
              <a:t>Unless these rights have meaning there, they have little meaning anywhere</a:t>
            </a:r>
            <a:r>
              <a:rPr lang="en-GB" sz="1400" dirty="0"/>
              <a:t>.” </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400" kern="1200" dirty="0">
                <a:solidFill>
                  <a:schemeClr val="tx1"/>
                </a:solidFill>
                <a:effectLst/>
                <a:latin typeface="+mn-lt"/>
                <a:ea typeface="+mn-ea"/>
                <a:cs typeface="+mn-cs"/>
              </a:rPr>
              <a:t>E Roosevelt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8648E20-3D38-4C7F-8952-69581CF225D8}" type="slidenum">
              <a:rPr lang="en-GB" smtClean="0"/>
              <a:pPr/>
              <a:t>3</a:t>
            </a:fld>
            <a:endParaRPr lang="en-GB" dirty="0"/>
          </a:p>
        </p:txBody>
      </p:sp>
    </p:spTree>
    <p:extLst>
      <p:ext uri="{BB962C8B-B14F-4D97-AF65-F5344CB8AC3E}">
        <p14:creationId xmlns:p14="http://schemas.microsoft.com/office/powerpoint/2010/main" val="261476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change doesn’t happen quickly enough for the people who need change most.</a:t>
            </a:r>
          </a:p>
          <a:p>
            <a:endParaRPr lang="en-US" dirty="0"/>
          </a:p>
          <a:p>
            <a:r>
              <a:rPr lang="en-US" dirty="0"/>
              <a:t>In their small places close to home.</a:t>
            </a:r>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4</a:t>
            </a:fld>
            <a:endParaRPr lang="en-US"/>
          </a:p>
        </p:txBody>
      </p:sp>
    </p:spTree>
    <p:extLst>
      <p:ext uri="{BB962C8B-B14F-4D97-AF65-F5344CB8AC3E}">
        <p14:creationId xmlns:p14="http://schemas.microsoft.com/office/powerpoint/2010/main" val="195407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Here are some of the assumptions I’m making in exploring this topic.</a:t>
            </a:r>
          </a:p>
          <a:p>
            <a:endParaRPr lang="en-US" dirty="0"/>
          </a:p>
          <a:p>
            <a:r>
              <a:rPr lang="en-US" dirty="0"/>
              <a:t>We are facing incredible challenges globally: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Environmental catastrophe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Neo-liberal economies which uphold power structures and marginalize communities to embed structural inequality </a:t>
            </a:r>
          </a:p>
          <a:p>
            <a:pPr marL="171450" indent="-171450">
              <a:buFont typeface="Arial" panose="020B0604020202020204" pitchFamily="34" charset="0"/>
              <a:buChar char="•"/>
            </a:pPr>
            <a:r>
              <a:rPr lang="en-US" dirty="0"/>
              <a:t>Rise of right wing populism and a disturbing rise of racism</a:t>
            </a:r>
          </a:p>
          <a:p>
            <a:pPr marL="171450" indent="-171450">
              <a:buFont typeface="Arial" panose="020B0604020202020204" pitchFamily="34" charset="0"/>
              <a:buChar char="•"/>
            </a:pPr>
            <a:r>
              <a:rPr lang="en-US" dirty="0"/>
              <a:t>Global inequalities – including health inequalities recovery from trauma of covid</a:t>
            </a:r>
          </a:p>
          <a:p>
            <a:pPr marL="171450" indent="-171450">
              <a:buFont typeface="Arial" panose="020B0604020202020204" pitchFamily="34" charset="0"/>
              <a:buChar char="•"/>
            </a:pPr>
            <a:r>
              <a:rPr lang="en-US" dirty="0"/>
              <a:t>Increased areas of war, conflict and violence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These issues are not experienced equally - in the words of Mary </a:t>
            </a:r>
            <a:r>
              <a:rPr lang="en-US" dirty="0" err="1"/>
              <a:t>Brooksbank</a:t>
            </a:r>
            <a:r>
              <a:rPr lang="en-US" dirty="0"/>
              <a:t> – the socialist, trade union activist, songwriter  and weaver from my home town of Dundee, in Scotland “Oh dear me, the world is ill divided. Them that work the hardest are aye the least provided.</a:t>
            </a:r>
          </a:p>
          <a:p>
            <a:endParaRPr lang="en-GB" dirty="0"/>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5</a:t>
            </a:fld>
            <a:endParaRPr lang="en-US"/>
          </a:p>
        </p:txBody>
      </p:sp>
    </p:spTree>
    <p:extLst>
      <p:ext uri="{BB962C8B-B14F-4D97-AF65-F5344CB8AC3E}">
        <p14:creationId xmlns:p14="http://schemas.microsoft.com/office/powerpoint/2010/main" val="71332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r>
              <a:rPr lang="en-GB" dirty="0"/>
              <a:t>BUT – there is hope.</a:t>
            </a:r>
          </a:p>
          <a:p>
            <a:endParaRPr lang="en-GB" dirty="0"/>
          </a:p>
          <a:p>
            <a:r>
              <a:rPr lang="en-GB" dirty="0"/>
              <a:t>If we make assumptions that.</a:t>
            </a:r>
          </a:p>
          <a:p>
            <a:endParaRPr lang="en-GB" dirty="0"/>
          </a:p>
          <a:p>
            <a:pPr marL="362308" indent="-362308">
              <a:lnSpc>
                <a:spcPct val="90000"/>
              </a:lnSpc>
              <a:buFont typeface="Arial" panose="020B0604020202020204" pitchFamily="34" charset="0"/>
              <a:buChar char="•"/>
            </a:pPr>
            <a:r>
              <a:rPr lang="en-GB" sz="1200" dirty="0"/>
              <a:t>Inequality is not inevitable</a:t>
            </a:r>
          </a:p>
          <a:p>
            <a:pPr marL="362308" indent="-362308">
              <a:lnSpc>
                <a:spcPct val="90000"/>
              </a:lnSpc>
              <a:buFont typeface="Arial" panose="020B0604020202020204" pitchFamily="34" charset="0"/>
              <a:buChar char="•"/>
            </a:pPr>
            <a:r>
              <a:rPr lang="en-GB" sz="1200" dirty="0"/>
              <a:t>We can transform structural inequality </a:t>
            </a:r>
          </a:p>
          <a:p>
            <a:pPr marL="362308" indent="-362308">
              <a:lnSpc>
                <a:spcPct val="90000"/>
              </a:lnSpc>
              <a:buFont typeface="Arial" panose="020B0604020202020204" pitchFamily="34" charset="0"/>
              <a:buChar char="•"/>
            </a:pPr>
            <a:r>
              <a:rPr lang="en-GB" sz="1200" dirty="0"/>
              <a:t>People build social movements</a:t>
            </a:r>
          </a:p>
          <a:p>
            <a:pPr marL="362308" indent="-362308">
              <a:lnSpc>
                <a:spcPct val="90000"/>
              </a:lnSpc>
              <a:buFont typeface="Arial" panose="020B0604020202020204" pitchFamily="34" charset="0"/>
              <a:buChar char="•"/>
            </a:pPr>
            <a:r>
              <a:rPr lang="en-GB" sz="1200" dirty="0"/>
              <a:t>We can use human rights based community development to change systems</a:t>
            </a:r>
          </a:p>
          <a:p>
            <a:pPr marL="0" indent="0">
              <a:lnSpc>
                <a:spcPct val="90000"/>
              </a:lnSpc>
              <a:buFont typeface="Arial" panose="020B0604020202020204" pitchFamily="34" charset="0"/>
              <a:buNone/>
            </a:pPr>
            <a:endParaRPr lang="en-GB" sz="1200" dirty="0"/>
          </a:p>
          <a:p>
            <a:pPr marL="0" indent="0">
              <a:lnSpc>
                <a:spcPct val="90000"/>
              </a:lnSpc>
              <a:buFont typeface="Arial" panose="020B0604020202020204" pitchFamily="34" charset="0"/>
              <a:buNone/>
            </a:pPr>
            <a:r>
              <a:rPr lang="en-GB" sz="1200" dirty="0"/>
              <a:t>And if we believe that through collective action we can use human rights to change systems – we need to ask what do HRDs need to flourish? </a:t>
            </a:r>
          </a:p>
          <a:p>
            <a:pPr marL="0" indent="0">
              <a:lnSpc>
                <a:spcPct val="90000"/>
              </a:lnSpc>
              <a:buFont typeface="Arial" panose="020B0604020202020204" pitchFamily="34" charset="0"/>
              <a:buNone/>
            </a:pPr>
            <a:endParaRPr lang="en-GB" sz="1200" b="1" dirty="0"/>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6</a:t>
            </a:fld>
            <a:endParaRPr lang="en-US"/>
          </a:p>
        </p:txBody>
      </p:sp>
    </p:spTree>
    <p:extLst>
      <p:ext uri="{BB962C8B-B14F-4D97-AF65-F5344CB8AC3E}">
        <p14:creationId xmlns:p14="http://schemas.microsoft.com/office/powerpoint/2010/main" val="3906357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human rights defender?</a:t>
            </a:r>
          </a:p>
          <a:p>
            <a:endParaRPr lang="en-US" dirty="0"/>
          </a:p>
          <a:p>
            <a:r>
              <a:rPr lang="en-US" dirty="0"/>
              <a:t>UN Declaration on Human rights Defenders is 25 years old this year.</a:t>
            </a:r>
          </a:p>
          <a:p>
            <a:endParaRPr lang="en-US" dirty="0"/>
          </a:p>
          <a:p>
            <a:r>
              <a:rPr lang="en-US" dirty="0"/>
              <a:t>HRDs are defined as people who, individually or with others, act to promote or protect human rights in a peaceful manner. This could be in a voluntary role or in paid employment.”</a:t>
            </a:r>
          </a:p>
          <a:p>
            <a:endParaRPr lang="en-US" dirty="0"/>
          </a:p>
          <a:p>
            <a:r>
              <a:rPr lang="en-US" dirty="0"/>
              <a:t>The declaration:</a:t>
            </a:r>
          </a:p>
          <a:p>
            <a:endParaRPr lang="en-US" dirty="0"/>
          </a:p>
          <a:p>
            <a:pPr algn="l">
              <a:buFont typeface="Arial" panose="020B0604020202020204" pitchFamily="34" charset="0"/>
              <a:buNone/>
            </a:pPr>
            <a:r>
              <a:rPr lang="en-US" b="0" i="0" dirty="0">
                <a:effectLst/>
                <a:latin typeface="Roboto" panose="02000000000000000000" pitchFamily="2" charset="0"/>
              </a:rPr>
              <a:t>Represents a paradigm shift: it is addressed not just to States and to human rights defenders, but to everyone. It emphasizes that there is a global human rights movement that involves us all and that we all have a role to fulfil in making human rights a reality for all.</a:t>
            </a:r>
          </a:p>
          <a:p>
            <a:endParaRPr lang="en-US" dirty="0"/>
          </a:p>
          <a:p>
            <a:r>
              <a:rPr lang="en-US" dirty="0"/>
              <a:t>There is a Special Rapporteur for HRDS – currently Mary Lawlor</a:t>
            </a:r>
          </a:p>
          <a:p>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F2115E84-1010-DF45-A60B-515C9FB48590}" type="slidenum">
              <a:rPr lang="en-US" smtClean="0"/>
              <a:t>7</a:t>
            </a:fld>
            <a:endParaRPr lang="en-US"/>
          </a:p>
        </p:txBody>
      </p:sp>
    </p:spTree>
    <p:extLst>
      <p:ext uri="{BB962C8B-B14F-4D97-AF65-F5344CB8AC3E}">
        <p14:creationId xmlns:p14="http://schemas.microsoft.com/office/powerpoint/2010/main" val="207360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Amnesty has said “Supporting HRDs is one of the most effective ways to create just, equal and open societies with human rights and justice for all.”</a:t>
            </a:r>
            <a:endParaRPr lang="en-GB" dirty="0"/>
          </a:p>
          <a:p>
            <a:endParaRPr lang="en-US" dirty="0"/>
          </a:p>
          <a:p>
            <a:r>
              <a:rPr lang="en-US" dirty="0"/>
              <a:t>HRDs are in every field and discipline in every country. And are often uncredited for their successful, tireless and often </a:t>
            </a:r>
            <a:r>
              <a:rPr lang="en-US" b="1" dirty="0"/>
              <a:t>dangerous </a:t>
            </a:r>
            <a:r>
              <a:rPr lang="en-US" dirty="0"/>
              <a:t>work to advance human rights for all.</a:t>
            </a:r>
          </a:p>
          <a:p>
            <a:endParaRPr lang="en-US" dirty="0"/>
          </a:p>
          <a:p>
            <a:r>
              <a:rPr lang="en-US" dirty="0"/>
              <a:t>As community development workers, activists or community members we might not describe ourselves as a human rights defender – but if we are working with or as rights holders to hold duty bearers to account, to tackle injustice and human rights issues – then we are.</a:t>
            </a:r>
          </a:p>
          <a:p>
            <a:endParaRPr lang="en-US" dirty="0"/>
          </a:p>
        </p:txBody>
      </p:sp>
      <p:sp>
        <p:nvSpPr>
          <p:cNvPr id="4" name="Slide Number Placeholder 3"/>
          <p:cNvSpPr>
            <a:spLocks noGrp="1"/>
          </p:cNvSpPr>
          <p:nvPr>
            <p:ph type="sldNum" sz="quarter" idx="5"/>
          </p:nvPr>
        </p:nvSpPr>
        <p:spPr/>
        <p:txBody>
          <a:bodyPr/>
          <a:lstStyle/>
          <a:p>
            <a:fld id="{F2115E84-1010-DF45-A60B-515C9FB48590}" type="slidenum">
              <a:rPr lang="en-US" smtClean="0"/>
              <a:t>8</a:t>
            </a:fld>
            <a:endParaRPr lang="en-US"/>
          </a:p>
        </p:txBody>
      </p:sp>
    </p:spTree>
    <p:extLst>
      <p:ext uri="{BB962C8B-B14F-4D97-AF65-F5344CB8AC3E}">
        <p14:creationId xmlns:p14="http://schemas.microsoft.com/office/powerpoint/2010/main" val="533592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684213"/>
            <a:ext cx="3462337" cy="1947862"/>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Community development is a rights based profession and practice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Human rights are at the heart of our values and standards as a profession and should be embedded in our practice</a:t>
            </a:r>
          </a:p>
          <a:p>
            <a:pPr marL="171450" indent="-171450">
              <a:buFont typeface="Arial" panose="020B0604020202020204" pitchFamily="34" charset="0"/>
              <a:buChar char="•"/>
            </a:pPr>
            <a:r>
              <a:rPr lang="en-US" dirty="0"/>
              <a:t>International HR treaties and the principles of a HRBA should be embedded in what we do to support communities to challenge power structures which are repressive.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PANEL principles of a rights based approach put the participation of rights holders at the </a:t>
            </a:r>
            <a:r>
              <a:rPr lang="en-US" dirty="0" err="1"/>
              <a:t>centre</a:t>
            </a:r>
            <a:r>
              <a:rPr lang="en-US" dirty="0"/>
              <a:t> of social change work</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Community workers are at the heart of challenging structures / holding the state to account, shaking the tree of power to challenge institutional racism, misogyny, colonialism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know Power has been built up in the hands of the few over centuries </a:t>
            </a:r>
          </a:p>
          <a:p>
            <a:pPr marL="171450" indent="-171450">
              <a:buFont typeface="Arial" panose="020B0604020202020204" pitchFamily="34" charset="0"/>
              <a:buChar char="•"/>
            </a:pPr>
            <a:r>
              <a:rPr lang="en-US" dirty="0"/>
              <a:t>This neo-liberal system which concentrates and exacerbates wealth and power in the hands of the few – continues to </a:t>
            </a:r>
            <a:r>
              <a:rPr lang="en-US" dirty="0" err="1"/>
              <a:t>marginalise</a:t>
            </a:r>
            <a:r>
              <a:rPr lang="en-US" dirty="0"/>
              <a:t> communities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We cant talk about challenging systems without talking about power </a:t>
            </a:r>
          </a:p>
          <a:p>
            <a:pPr marL="171450" indent="-171450">
              <a:buFont typeface="Arial" panose="020B0604020202020204" pitchFamily="34" charset="0"/>
              <a:buChar char="•"/>
            </a:pPr>
            <a:r>
              <a:rPr lang="en-US" dirty="0"/>
              <a:t>And the risks that speaking truth to power brings risks to human rights defenders</a:t>
            </a:r>
          </a:p>
          <a:p>
            <a:pPr marL="171450" indent="-171450">
              <a:buFont typeface="Arial" panose="020B0604020202020204" pitchFamily="34" charset="0"/>
              <a:buChar char="•"/>
            </a:pPr>
            <a:r>
              <a:rPr lang="en-US" dirty="0"/>
              <a:t>We often don’t celebrate the success of HRDs to shift systems to advance human rights. But there are many.</a:t>
            </a:r>
          </a:p>
          <a:p>
            <a:pPr marL="171450" indent="-171450">
              <a:buFont typeface="Arial" panose="020B0604020202020204" pitchFamily="34" charset="0"/>
              <a:buChar char="•"/>
            </a:pPr>
            <a:r>
              <a:rPr lang="en-US" dirty="0"/>
              <a:t>And we can’t stop now. The rights we have won sit precariously on edge and we need to fight to protect against the rollback of our rights – UK Gov.</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F2115E84-1010-DF45-A60B-515C9FB48590}" type="slidenum">
              <a:rPr lang="en-US" smtClean="0"/>
              <a:t>9</a:t>
            </a:fld>
            <a:endParaRPr lang="en-US"/>
          </a:p>
        </p:txBody>
      </p:sp>
    </p:spTree>
    <p:extLst>
      <p:ext uri="{BB962C8B-B14F-4D97-AF65-F5344CB8AC3E}">
        <p14:creationId xmlns:p14="http://schemas.microsoft.com/office/powerpoint/2010/main" val="2869399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b="1" i="0">
                <a:latin typeface="Montserrat Alternates" pitchFamily="2" charset="77"/>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b="1" i="0">
                <a:latin typeface="Montserrat Alternates SemiBold"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lvl1pPr>
              <a:defRPr sz="1600" b="1" i="0">
                <a:latin typeface="Montserrat Alternates Black" pitchFamily="2" charset="77"/>
              </a:defRPr>
            </a:lvl1pPr>
          </a:lstStyle>
          <a:p>
            <a:endParaRPr lang="en-US" dirty="0">
              <a:latin typeface="Montserrat Alternates SemiBold" pitchFamily="2" charset="77"/>
            </a:endParaRPr>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44632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a:xfrm>
            <a:off x="484632" y="100584"/>
            <a:ext cx="2743200" cy="365125"/>
          </a:xfrm>
          <a:prstGeom prst="rect">
            <a:avLst/>
          </a:prstGeom>
        </p:spPr>
        <p:txBody>
          <a:bodyPr/>
          <a:lstStyle/>
          <a:p>
            <a:fld id="{489B5A87-2550-C647-A185-03E67538B40F}" type="datetime1">
              <a:rPr lang="en-GB" smtClean="0"/>
              <a:t>26/09/2023</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62462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a:xfrm>
            <a:off x="484632" y="100584"/>
            <a:ext cx="2743200" cy="365125"/>
          </a:xfrm>
          <a:prstGeom prst="rect">
            <a:avLst/>
          </a:prstGeom>
        </p:spPr>
        <p:txBody>
          <a:bodyPr/>
          <a:lstStyle/>
          <a:p>
            <a:fld id="{DEF433A0-44B8-CD49-81BA-8C416BDAA2F1}" type="datetime1">
              <a:rPr lang="en-GB" smtClean="0"/>
              <a:t>26/09/2023</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39587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13853-EE06-118E-DBFC-732E683B0FB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9FBF82-C942-7E04-9D66-79446C2F51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955E8DF5-F959-3A48-3BB1-F928001E8E66}"/>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5" name="Footer Placeholder 4">
            <a:extLst>
              <a:ext uri="{FF2B5EF4-FFF2-40B4-BE49-F238E27FC236}">
                <a16:creationId xmlns:a16="http://schemas.microsoft.com/office/drawing/2014/main" id="{4B9B7797-39FB-8367-04B5-B7560634C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B7D5F-D30E-227A-18BE-0D5D6FC81136}"/>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2633512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401C9-7B61-82DD-C213-222F95C935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DADA328-6FC5-E53B-FBF9-745672CCECD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C0F979-88FD-82BC-0226-804C0FE99EDC}"/>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5" name="Footer Placeholder 4">
            <a:extLst>
              <a:ext uri="{FF2B5EF4-FFF2-40B4-BE49-F238E27FC236}">
                <a16:creationId xmlns:a16="http://schemas.microsoft.com/office/drawing/2014/main" id="{B4610F81-B2EC-CEBB-5ED3-6CE7CA0009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EC1D1-EF5D-CFA3-AAB7-8F9F6C183A85}"/>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9395954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52BD6-9BF9-E400-DDFF-3A7244E0CDC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D9F7A70-43F0-19CF-C3FA-4D765F9817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67F385-F21A-59BE-38A0-21FACA14D25A}"/>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5" name="Footer Placeholder 4">
            <a:extLst>
              <a:ext uri="{FF2B5EF4-FFF2-40B4-BE49-F238E27FC236}">
                <a16:creationId xmlns:a16="http://schemas.microsoft.com/office/drawing/2014/main" id="{9E2892EF-3B4E-DB20-C374-16AEEC80B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DE56C-62AB-1586-4C32-4A912680F8BB}"/>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612741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3F1B-BD56-55A9-71B5-FF35B23E1AB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5B42EC4-AC3B-26FA-1ABB-369EDBF6567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A51D2AD-6660-DEED-9589-C1A3C57BDDC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F95C917-722E-FC2F-0641-8A2AAC528A45}"/>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6" name="Footer Placeholder 5">
            <a:extLst>
              <a:ext uri="{FF2B5EF4-FFF2-40B4-BE49-F238E27FC236}">
                <a16:creationId xmlns:a16="http://schemas.microsoft.com/office/drawing/2014/main" id="{AB66C4A1-7BDB-DF3C-70F7-6B0BA7A343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E0DBC-A57D-68A8-8D8C-87480645AD0F}"/>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3869399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09EE-9282-64C5-B5CA-81577C19920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38C452-71CD-FB12-C4E7-C969B8258B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68B8846-04AF-7EAA-AEAF-0353C22DB7B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2E8C6FD-D6A8-B345-5706-4B4658D0C8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07EA2A-1191-AEB1-811B-A36123E31F9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D64C654-83E0-FA6B-12B4-D8F446224D06}"/>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8" name="Footer Placeholder 7">
            <a:extLst>
              <a:ext uri="{FF2B5EF4-FFF2-40B4-BE49-F238E27FC236}">
                <a16:creationId xmlns:a16="http://schemas.microsoft.com/office/drawing/2014/main" id="{030840CC-A900-03ED-9A55-1ED915254B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C5313-B9CF-DA6C-902C-D933E6F611FC}"/>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4089784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6AADE-F14A-A7A4-4971-51AC1EF2D3E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EB056DC-DC06-A2ED-2E35-07EE2CA10DF1}"/>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4" name="Footer Placeholder 3">
            <a:extLst>
              <a:ext uri="{FF2B5EF4-FFF2-40B4-BE49-F238E27FC236}">
                <a16:creationId xmlns:a16="http://schemas.microsoft.com/office/drawing/2014/main" id="{4E3826A1-12AA-2104-2A3B-C2B0AA3817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8A8B40-2C9D-12F5-1431-2CD805BFC087}"/>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2541474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1F55B5-518C-F4F5-B0E8-951A6A78C42B}"/>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3" name="Footer Placeholder 2">
            <a:extLst>
              <a:ext uri="{FF2B5EF4-FFF2-40B4-BE49-F238E27FC236}">
                <a16:creationId xmlns:a16="http://schemas.microsoft.com/office/drawing/2014/main" id="{EAA30695-1B2F-352F-2BA0-D9FC5A0C8B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180CAE-E2C7-3151-D762-45FC01C02A42}"/>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1109690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A1D6-CEDD-0A3E-C9C8-43E3557836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C63607E-C762-4CF7-E896-401A60B328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9CC266C-8B8F-1F7C-5A50-53CC2EB68D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8D1528-9930-F7BA-DD94-51CEB45CBF0B}"/>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6" name="Footer Placeholder 5">
            <a:extLst>
              <a:ext uri="{FF2B5EF4-FFF2-40B4-BE49-F238E27FC236}">
                <a16:creationId xmlns:a16="http://schemas.microsoft.com/office/drawing/2014/main" id="{DF263F0A-470B-62C3-4829-7105AAAB2F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395F8-B9CB-321C-4B26-9A96F5837A49}"/>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411027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482600" y="978408"/>
            <a:ext cx="10634472" cy="2157984"/>
          </a:xfrm>
          <a:prstGeom prst="rect">
            <a:avLst/>
          </a:prstGeo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a:xfrm>
            <a:off x="484632" y="100584"/>
            <a:ext cx="2743200" cy="365125"/>
          </a:xfrm>
          <a:prstGeom prst="rect">
            <a:avLst/>
          </a:prstGeom>
        </p:spPr>
        <p:txBody>
          <a:bodyPr/>
          <a:lstStyle/>
          <a:p>
            <a:fld id="{57F272A0-0C2A-944F-8B98-B396D2BA4A63}" type="datetime1">
              <a:rPr lang="en-GB" smtClean="0"/>
              <a:t>26/09/2023</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089946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EDB8D-DB5C-0A9B-E5F9-1103337FA31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2F00590-EECE-CF9D-39B0-CAFEAF196C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21F9A4-C6FD-641B-EB7F-C086AD89B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BDE3E3-37F3-405F-8089-AE7D2C23E2D6}"/>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6" name="Footer Placeholder 5">
            <a:extLst>
              <a:ext uri="{FF2B5EF4-FFF2-40B4-BE49-F238E27FC236}">
                <a16:creationId xmlns:a16="http://schemas.microsoft.com/office/drawing/2014/main" id="{AAC8F7CC-88EF-D6AC-A797-75BC1A0C28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2C69E-6691-92AE-00C1-3FF0A9C1F947}"/>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2195289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DCE0-A4DD-754B-A302-E48ED02916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F30D04-A38B-C84A-F508-8AD44109782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59E2851-9A15-9B66-7E01-AA68540CF120}"/>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5" name="Footer Placeholder 4">
            <a:extLst>
              <a:ext uri="{FF2B5EF4-FFF2-40B4-BE49-F238E27FC236}">
                <a16:creationId xmlns:a16="http://schemas.microsoft.com/office/drawing/2014/main" id="{477D12A3-C34F-DA25-62B8-7EE4A4F89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9CDA3-8064-3C79-4139-BE4B657D9AC7}"/>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3054385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4DBDA-7D13-B9EE-20DA-D806DBC5DB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3C20C65-7542-3CA8-A9F8-34E93CE484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9F538E8-F35E-3288-44FE-556F89CF38CF}"/>
              </a:ext>
            </a:extLst>
          </p:cNvPr>
          <p:cNvSpPr>
            <a:spLocks noGrp="1"/>
          </p:cNvSpPr>
          <p:nvPr>
            <p:ph type="dt" sz="half" idx="10"/>
          </p:nvPr>
        </p:nvSpPr>
        <p:spPr/>
        <p:txBody>
          <a:bodyPr/>
          <a:lstStyle/>
          <a:p>
            <a:fld id="{558E172E-F098-B04D-9914-6625947BCAA6}" type="datetimeFigureOut">
              <a:rPr lang="en-US" smtClean="0"/>
              <a:t>9/26/2023</a:t>
            </a:fld>
            <a:endParaRPr lang="en-US"/>
          </a:p>
        </p:txBody>
      </p:sp>
      <p:sp>
        <p:nvSpPr>
          <p:cNvPr id="5" name="Footer Placeholder 4">
            <a:extLst>
              <a:ext uri="{FF2B5EF4-FFF2-40B4-BE49-F238E27FC236}">
                <a16:creationId xmlns:a16="http://schemas.microsoft.com/office/drawing/2014/main" id="{3E0CB317-06FE-14EB-8B6A-F8D580B69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FB591-6908-C113-A60F-FB4F208F1F2A}"/>
              </a:ext>
            </a:extLst>
          </p:cNvPr>
          <p:cNvSpPr>
            <a:spLocks noGrp="1"/>
          </p:cNvSpPr>
          <p:nvPr>
            <p:ph type="sldNum" sz="quarter" idx="12"/>
          </p:nvPr>
        </p:nvSpPr>
        <p:spPr/>
        <p:txBody>
          <a:bodyPr/>
          <a:lstStyle/>
          <a:p>
            <a:fld id="{0F3D2DBE-6454-EB41-9315-DD25922881FC}" type="slidenum">
              <a:rPr lang="en-US" smtClean="0"/>
              <a:t>‹#›</a:t>
            </a:fld>
            <a:endParaRPr lang="en-US"/>
          </a:p>
        </p:txBody>
      </p:sp>
    </p:spTree>
    <p:extLst>
      <p:ext uri="{BB962C8B-B14F-4D97-AF65-F5344CB8AC3E}">
        <p14:creationId xmlns:p14="http://schemas.microsoft.com/office/powerpoint/2010/main" val="126674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481007" y="3922232"/>
            <a:ext cx="11147071" cy="2434825"/>
          </a:xfrm>
          <a:prstGeom prst="rect">
            <a:avLst/>
          </a:prstGeom>
          <a:solidFill>
            <a:srgbClr val="FC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GB"/>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a:xfrm>
            <a:off x="484632" y="100584"/>
            <a:ext cx="2743200" cy="365125"/>
          </a:xfrm>
          <a:prstGeom prst="rect">
            <a:avLst/>
          </a:prstGeom>
        </p:spPr>
        <p:txBody>
          <a:bodyPr/>
          <a:lstStyle/>
          <a:p>
            <a:fld id="{99EDFF06-0AA1-1C42-9B08-FCFF76455F9A}" type="datetime1">
              <a:rPr lang="en-GB" smtClean="0"/>
              <a:t>26/09/2023</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9151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481007" y="483577"/>
            <a:ext cx="11147071" cy="2434824"/>
          </a:xfrm>
          <a:prstGeom prst="rect">
            <a:avLst/>
          </a:prstGeom>
          <a:solidFill>
            <a:srgbClr val="FC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810228" y="731982"/>
            <a:ext cx="10440364" cy="2001689"/>
          </a:xfrm>
          <a:prstGeom prst="rect">
            <a:avLst/>
          </a:prstGeo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482600" y="3103131"/>
            <a:ext cx="5418551" cy="30738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6211120" y="3103131"/>
            <a:ext cx="5418551" cy="307383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a:xfrm>
            <a:off x="484632" y="100584"/>
            <a:ext cx="2743200" cy="365125"/>
          </a:xfrm>
          <a:prstGeom prst="rect">
            <a:avLst/>
          </a:prstGeom>
        </p:spPr>
        <p:txBody>
          <a:bodyPr/>
          <a:lstStyle/>
          <a:p>
            <a:fld id="{8B5FDE7B-7AEC-5146-A98A-8818B0E3E1C1}" type="datetime1">
              <a:rPr lang="en-GB" smtClean="0"/>
              <a:t>26/09/2023</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551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GB"/>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GB"/>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484632" y="3428999"/>
            <a:ext cx="5346222" cy="27606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6257120" y="3428999"/>
            <a:ext cx="5372551" cy="27606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a:xfrm>
            <a:off x="484632" y="100584"/>
            <a:ext cx="2743200" cy="365125"/>
          </a:xfrm>
          <a:prstGeom prst="rect">
            <a:avLst/>
          </a:prstGeom>
        </p:spPr>
        <p:txBody>
          <a:bodyPr/>
          <a:lstStyle/>
          <a:p>
            <a:fld id="{F17CBB11-AEDD-764A-9E2E-4A7D539ECBAC}" type="datetime1">
              <a:rPr lang="en-GB" smtClean="0"/>
              <a:t>26/09/2023</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195326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481007" y="3933311"/>
            <a:ext cx="11147071" cy="2434825"/>
          </a:xfrm>
          <a:prstGeom prst="rect">
            <a:avLst/>
          </a:prstGeom>
          <a:solidFill>
            <a:srgbClr val="FC8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GB"/>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a:xfrm>
            <a:off x="484632" y="100584"/>
            <a:ext cx="2743200" cy="365125"/>
          </a:xfrm>
          <a:prstGeom prst="rect">
            <a:avLst/>
          </a:prstGeom>
        </p:spPr>
        <p:txBody>
          <a:bodyPr/>
          <a:lstStyle/>
          <a:p>
            <a:fld id="{0AF6CEE2-A541-C247-AFA7-3AB45E87CD3F}" type="datetime1">
              <a:rPr lang="en-GB" smtClean="0"/>
              <a:t>26/09/2023</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83217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a:xfrm>
            <a:off x="484632" y="100584"/>
            <a:ext cx="2743200" cy="365125"/>
          </a:xfrm>
          <a:prstGeom prst="rect">
            <a:avLst/>
          </a:prstGeom>
        </p:spPr>
        <p:txBody>
          <a:bodyPr/>
          <a:lstStyle/>
          <a:p>
            <a:fld id="{8AC611B3-8F2F-3243-837E-B98DABB5EF12}" type="datetime1">
              <a:rPr lang="en-GB" smtClean="0"/>
              <a:t>26/09/2023</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196725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6CA44-B28D-C51B-602F-CF304331FF6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C5952BE-738B-9F80-0AF0-67BF4B83EC21}"/>
              </a:ext>
            </a:extLst>
          </p:cNvPr>
          <p:cNvSpPr>
            <a:spLocks noGrp="1"/>
          </p:cNvSpPr>
          <p:nvPr>
            <p:ph type="ftr" sz="quarter" idx="10"/>
          </p:nvPr>
        </p:nvSpPr>
        <p:spPr/>
        <p:txBody>
          <a:bodyPr/>
          <a:lstStyle/>
          <a:p>
            <a:r>
              <a:rPr lang="en-US">
                <a:latin typeface="Montserrat Alternates ExtraBold" pitchFamily="2" charset="77"/>
              </a:rPr>
              <a:t>fearless</a:t>
            </a:r>
            <a:r>
              <a:rPr lang="en-US"/>
              <a:t> </a:t>
            </a:r>
            <a:r>
              <a:rPr lang="en-US">
                <a:solidFill>
                  <a:schemeClr val="tx2"/>
                </a:solidFill>
                <a:latin typeface="Montserrat Alternates SemiBold" pitchFamily="2" charset="77"/>
              </a:rPr>
              <a:t>in the defence of rights</a:t>
            </a:r>
          </a:p>
          <a:p>
            <a:endParaRPr lang="en-US" dirty="0"/>
          </a:p>
        </p:txBody>
      </p:sp>
      <p:sp>
        <p:nvSpPr>
          <p:cNvPr id="4" name="Slide Number Placeholder 3">
            <a:extLst>
              <a:ext uri="{FF2B5EF4-FFF2-40B4-BE49-F238E27FC236}">
                <a16:creationId xmlns:a16="http://schemas.microsoft.com/office/drawing/2014/main" id="{63F93C56-9E01-8D1A-121B-9CA04A7E607E}"/>
              </a:ext>
            </a:extLst>
          </p:cNvPr>
          <p:cNvSpPr>
            <a:spLocks noGrp="1"/>
          </p:cNvSpPr>
          <p:nvPr>
            <p:ph type="sldNum" sz="quarter" idx="11"/>
          </p:nvPr>
        </p:nvSpPr>
        <p:spPr/>
        <p:txBody>
          <a:bodyPr/>
          <a:lstStyle/>
          <a:p>
            <a:fld id="{60553ECD-7F6D-420D-93CA-D8D15EB427AC}" type="slidenum">
              <a:rPr lang="en-US" smtClean="0"/>
              <a:pPr/>
              <a:t>‹#›</a:t>
            </a:fld>
            <a:endParaRPr lang="en-US" dirty="0"/>
          </a:p>
        </p:txBody>
      </p:sp>
      <p:sp>
        <p:nvSpPr>
          <p:cNvPr id="7" name="Content Placeholder 6">
            <a:extLst>
              <a:ext uri="{FF2B5EF4-FFF2-40B4-BE49-F238E27FC236}">
                <a16:creationId xmlns:a16="http://schemas.microsoft.com/office/drawing/2014/main" id="{4290CACA-E51E-CA23-7A66-A446ED20F8D5}"/>
              </a:ext>
            </a:extLst>
          </p:cNvPr>
          <p:cNvSpPr>
            <a:spLocks noGrp="1"/>
          </p:cNvSpPr>
          <p:nvPr>
            <p:ph sz="quarter" idx="12"/>
          </p:nvPr>
        </p:nvSpPr>
        <p:spPr>
          <a:xfrm>
            <a:off x="482600" y="3429000"/>
            <a:ext cx="10507663" cy="21955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17855452"/>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CF358-84BF-F3E7-9ABE-6159AC736B90}"/>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D637D6BB-6DA2-4CE4-16F6-9F544A22175B}"/>
              </a:ext>
            </a:extLst>
          </p:cNvPr>
          <p:cNvSpPr>
            <a:spLocks noGrp="1"/>
          </p:cNvSpPr>
          <p:nvPr>
            <p:ph type="ftr" sz="quarter" idx="10"/>
          </p:nvPr>
        </p:nvSpPr>
        <p:spPr/>
        <p:txBody>
          <a:bodyPr/>
          <a:lstStyle/>
          <a:p>
            <a:r>
              <a:rPr lang="en-US">
                <a:latin typeface="Montserrat Alternates ExtraBold" pitchFamily="2" charset="77"/>
              </a:rPr>
              <a:t>fearless</a:t>
            </a:r>
            <a:r>
              <a:rPr lang="en-US"/>
              <a:t> </a:t>
            </a:r>
            <a:r>
              <a:rPr lang="en-US">
                <a:solidFill>
                  <a:schemeClr val="tx2"/>
                </a:solidFill>
                <a:latin typeface="Montserrat Alternates SemiBold" pitchFamily="2" charset="77"/>
              </a:rPr>
              <a:t>in the defence of rights</a:t>
            </a:r>
          </a:p>
          <a:p>
            <a:endParaRPr lang="en-US" dirty="0"/>
          </a:p>
        </p:txBody>
      </p:sp>
      <p:sp>
        <p:nvSpPr>
          <p:cNvPr id="4" name="Slide Number Placeholder 3">
            <a:extLst>
              <a:ext uri="{FF2B5EF4-FFF2-40B4-BE49-F238E27FC236}">
                <a16:creationId xmlns:a16="http://schemas.microsoft.com/office/drawing/2014/main" id="{B5309534-0866-9CB3-96C4-C833F669E5E1}"/>
              </a:ext>
            </a:extLst>
          </p:cNvPr>
          <p:cNvSpPr>
            <a:spLocks noGrp="1"/>
          </p:cNvSpPr>
          <p:nvPr>
            <p:ph type="sldNum" sz="quarter" idx="11"/>
          </p:nvPr>
        </p:nvSpPr>
        <p:spPr/>
        <p:txBody>
          <a:bodyPr/>
          <a:lstStyle/>
          <a:p>
            <a:fld id="{60553ECD-7F6D-420D-93CA-D8D15EB427AC}" type="slidenum">
              <a:rPr lang="en-US" smtClean="0"/>
              <a:pPr/>
              <a:t>‹#›</a:t>
            </a:fld>
            <a:endParaRPr lang="en-US" dirty="0"/>
          </a:p>
        </p:txBody>
      </p:sp>
      <p:sp>
        <p:nvSpPr>
          <p:cNvPr id="7" name="Content Placeholder 6">
            <a:extLst>
              <a:ext uri="{FF2B5EF4-FFF2-40B4-BE49-F238E27FC236}">
                <a16:creationId xmlns:a16="http://schemas.microsoft.com/office/drawing/2014/main" id="{B16C7F97-8AED-B2EC-0575-36A598AA8012}"/>
              </a:ext>
            </a:extLst>
          </p:cNvPr>
          <p:cNvSpPr>
            <a:spLocks noGrp="1"/>
          </p:cNvSpPr>
          <p:nvPr>
            <p:ph sz="quarter" idx="12"/>
          </p:nvPr>
        </p:nvSpPr>
        <p:spPr>
          <a:xfrm>
            <a:off x="482600" y="3333750"/>
            <a:ext cx="10507663" cy="23256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2921890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482600" y="6581115"/>
            <a:ext cx="4114800" cy="276885"/>
          </a:xfrm>
          <a:prstGeom prst="rect">
            <a:avLst/>
          </a:prstGeom>
        </p:spPr>
        <p:txBody>
          <a:bodyPr vert="horz" lIns="91440" tIns="45720" rIns="91440" bIns="45720" rtlCol="0" anchor="ctr"/>
          <a:lstStyle>
            <a:lvl1pPr algn="l">
              <a:defRPr sz="1800">
                <a:solidFill>
                  <a:schemeClr val="tx1"/>
                </a:solidFill>
              </a:defRPr>
            </a:lvl1pPr>
          </a:lstStyle>
          <a:p>
            <a:r>
              <a:rPr lang="en-US" dirty="0">
                <a:latin typeface="Montserrat Alternates ExtraBold" pitchFamily="2" charset="77"/>
              </a:rPr>
              <a:t>fearless</a:t>
            </a:r>
            <a:r>
              <a:rPr lang="en-US" dirty="0"/>
              <a:t> </a:t>
            </a:r>
            <a:r>
              <a:rPr lang="en-US" dirty="0">
                <a:solidFill>
                  <a:schemeClr val="tx2"/>
                </a:solidFill>
                <a:latin typeface="Montserrat Alternates SemiBold" pitchFamily="2" charset="77"/>
              </a:rPr>
              <a:t>in the </a:t>
            </a:r>
            <a:r>
              <a:rPr lang="en-US" dirty="0" err="1">
                <a:solidFill>
                  <a:schemeClr val="tx2"/>
                </a:solidFill>
                <a:latin typeface="Montserrat Alternates SemiBold" pitchFamily="2" charset="77"/>
              </a:rPr>
              <a:t>defence</a:t>
            </a:r>
            <a:r>
              <a:rPr lang="en-US" dirty="0">
                <a:solidFill>
                  <a:schemeClr val="tx2"/>
                </a:solidFill>
                <a:latin typeface="Montserrat Alternates SemiBold" pitchFamily="2" charset="77"/>
              </a:rPr>
              <a:t> of rights</a:t>
            </a:r>
          </a:p>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pic>
        <p:nvPicPr>
          <p:cNvPr id="9" name="Picture 8" descr="Icon&#10;&#10;Description automatically generated">
            <a:extLst>
              <a:ext uri="{FF2B5EF4-FFF2-40B4-BE49-F238E27FC236}">
                <a16:creationId xmlns:a16="http://schemas.microsoft.com/office/drawing/2014/main" id="{F86E1D0D-8427-DB59-00D7-984A2AF07ACB}"/>
              </a:ext>
            </a:extLst>
          </p:cNvPr>
          <p:cNvPicPr>
            <a:picLocks noChangeAspect="1"/>
          </p:cNvPicPr>
          <p:nvPr userDrawn="1"/>
        </p:nvPicPr>
        <p:blipFill>
          <a:blip r:embed="rId13"/>
          <a:stretch>
            <a:fillRect/>
          </a:stretch>
        </p:blipFill>
        <p:spPr>
          <a:xfrm>
            <a:off x="11074401" y="5754038"/>
            <a:ext cx="1117599" cy="1117599"/>
          </a:xfrm>
          <a:prstGeom prst="rect">
            <a:avLst/>
          </a:prstGeom>
        </p:spPr>
      </p:pic>
    </p:spTree>
    <p:extLst>
      <p:ext uri="{BB962C8B-B14F-4D97-AF65-F5344CB8AC3E}">
        <p14:creationId xmlns:p14="http://schemas.microsoft.com/office/powerpoint/2010/main" val="211389832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74" r:id="rId8"/>
    <p:sldLayoutId id="2147483675" r:id="rId9"/>
    <p:sldLayoutId id="2147483668" r:id="rId10"/>
    <p:sldLayoutId id="2147483669" r:id="rId11"/>
  </p:sldLayoutIdLst>
  <p:hf sldNum="0" hdr="0" ftr="0" dt="0"/>
  <p:txStyles>
    <p:titleStyle>
      <a:lvl1pPr algn="l" defTabSz="914400" rtl="0" eaLnBrk="1" latinLnBrk="0" hangingPunct="1">
        <a:lnSpc>
          <a:spcPct val="100000"/>
        </a:lnSpc>
        <a:spcBef>
          <a:spcPct val="0"/>
        </a:spcBef>
        <a:buNone/>
        <a:defRPr sz="6600" b="1" i="0" kern="1200">
          <a:solidFill>
            <a:schemeClr val="tx1"/>
          </a:solidFill>
          <a:latin typeface="Montserrat Alternates" pitchFamily="2" charset="77"/>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b="0" i="0" kern="1200">
          <a:solidFill>
            <a:schemeClr val="tx1"/>
          </a:solidFill>
          <a:latin typeface="Montserrat Alternates"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ontserrat Alternates" pitchFamily="2" charset="77"/>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b="0" i="0" kern="1200">
          <a:solidFill>
            <a:schemeClr val="tx1"/>
          </a:solidFill>
          <a:latin typeface="Montserrat Alternates"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ontserrat Alternates" pitchFamily="2" charset="77"/>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b="0" i="0" kern="1200">
          <a:solidFill>
            <a:schemeClr val="tx1"/>
          </a:solidFill>
          <a:latin typeface="Montserrat Alternate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0B302F-6D84-4232-26B6-01B94DAD2F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61B67EF-C7F4-EC0E-D1F7-84B9DFAE74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252C5E9-71FE-DFAB-3B3A-FEC98B03C9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E172E-F098-B04D-9914-6625947BCAA6}" type="datetimeFigureOut">
              <a:rPr lang="en-US" smtClean="0"/>
              <a:t>9/26/2023</a:t>
            </a:fld>
            <a:endParaRPr lang="en-US"/>
          </a:p>
        </p:txBody>
      </p:sp>
      <p:sp>
        <p:nvSpPr>
          <p:cNvPr id="5" name="Footer Placeholder 4">
            <a:extLst>
              <a:ext uri="{FF2B5EF4-FFF2-40B4-BE49-F238E27FC236}">
                <a16:creationId xmlns:a16="http://schemas.microsoft.com/office/drawing/2014/main" id="{B9A3BBD7-4EE1-1172-CAB3-29BF9EB976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4226AEF-E7AC-0513-8A14-0FA114260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3D2DBE-6454-EB41-9315-DD25922881FC}" type="slidenum">
              <a:rPr lang="en-US" smtClean="0"/>
              <a:t>‹#›</a:t>
            </a:fld>
            <a:endParaRPr lang="en-US"/>
          </a:p>
        </p:txBody>
      </p:sp>
    </p:spTree>
    <p:extLst>
      <p:ext uri="{BB962C8B-B14F-4D97-AF65-F5344CB8AC3E}">
        <p14:creationId xmlns:p14="http://schemas.microsoft.com/office/powerpoint/2010/main" val="67578709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www.gilliangamble.or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C1DA3-2108-E97A-4689-B5D202C1769A}"/>
              </a:ext>
            </a:extLst>
          </p:cNvPr>
          <p:cNvSpPr>
            <a:spLocks noGrp="1"/>
          </p:cNvSpPr>
          <p:nvPr>
            <p:ph type="ctrTitle"/>
          </p:nvPr>
        </p:nvSpPr>
        <p:spPr>
          <a:xfrm>
            <a:off x="6096000" y="978408"/>
            <a:ext cx="4893591" cy="2531555"/>
          </a:xfrm>
        </p:spPr>
        <p:txBody>
          <a:bodyPr/>
          <a:lstStyle/>
          <a:p>
            <a:r>
              <a:rPr lang="en-US" sz="4000" dirty="0">
                <a:solidFill>
                  <a:srgbClr val="3690AC"/>
                </a:solidFill>
              </a:rPr>
              <a:t>CDAS Conference</a:t>
            </a:r>
            <a:br>
              <a:rPr lang="en-US" sz="4000" dirty="0">
                <a:solidFill>
                  <a:srgbClr val="3690AC"/>
                </a:solidFill>
              </a:rPr>
            </a:br>
            <a:r>
              <a:rPr lang="en-US" sz="4000" dirty="0">
                <a:solidFill>
                  <a:srgbClr val="3690AC"/>
                </a:solidFill>
              </a:rPr>
              <a:t>Why </a:t>
            </a:r>
            <a:r>
              <a:rPr lang="en-US" sz="4000" i="1" dirty="0">
                <a:solidFill>
                  <a:srgbClr val="3690AC"/>
                </a:solidFill>
              </a:rPr>
              <a:t>rights-based </a:t>
            </a:r>
            <a:r>
              <a:rPr lang="en-US" sz="4000" dirty="0">
                <a:solidFill>
                  <a:srgbClr val="3690AC"/>
                </a:solidFill>
              </a:rPr>
              <a:t>community development?</a:t>
            </a:r>
          </a:p>
        </p:txBody>
      </p:sp>
      <p:sp>
        <p:nvSpPr>
          <p:cNvPr id="3" name="Subtitle 2">
            <a:extLst>
              <a:ext uri="{FF2B5EF4-FFF2-40B4-BE49-F238E27FC236}">
                <a16:creationId xmlns:a16="http://schemas.microsoft.com/office/drawing/2014/main" id="{A05681AF-1391-612F-1B10-576AEA35A685}"/>
              </a:ext>
            </a:extLst>
          </p:cNvPr>
          <p:cNvSpPr>
            <a:spLocks noGrp="1"/>
          </p:cNvSpPr>
          <p:nvPr>
            <p:ph type="subTitle" idx="1"/>
          </p:nvPr>
        </p:nvSpPr>
        <p:spPr>
          <a:xfrm>
            <a:off x="6096000" y="3602038"/>
            <a:ext cx="4893591" cy="2277554"/>
          </a:xfrm>
        </p:spPr>
        <p:txBody>
          <a:bodyPr>
            <a:normAutofit fontScale="77500" lnSpcReduction="20000"/>
          </a:bodyPr>
          <a:lstStyle/>
          <a:p>
            <a:pPr>
              <a:spcBef>
                <a:spcPts val="0"/>
              </a:spcBef>
            </a:pPr>
            <a:endParaRPr lang="en-US" dirty="0"/>
          </a:p>
          <a:p>
            <a:pPr>
              <a:spcBef>
                <a:spcPts val="0"/>
              </a:spcBef>
            </a:pPr>
            <a:r>
              <a:rPr lang="en-US" dirty="0"/>
              <a:t>27</a:t>
            </a:r>
            <a:r>
              <a:rPr lang="en-US" baseline="30000" dirty="0"/>
              <a:t>th</a:t>
            </a:r>
            <a:r>
              <a:rPr lang="en-US" dirty="0"/>
              <a:t> September 2023</a:t>
            </a:r>
          </a:p>
          <a:p>
            <a:pPr>
              <a:spcBef>
                <a:spcPts val="0"/>
              </a:spcBef>
            </a:pPr>
            <a:endParaRPr lang="en-US" dirty="0"/>
          </a:p>
          <a:p>
            <a:pPr>
              <a:spcBef>
                <a:spcPts val="0"/>
              </a:spcBef>
            </a:pPr>
            <a:r>
              <a:rPr lang="en-US" dirty="0">
                <a:solidFill>
                  <a:srgbClr val="3690AC"/>
                </a:solidFill>
              </a:rPr>
              <a:t>#FearlessScot</a:t>
            </a:r>
          </a:p>
          <a:p>
            <a:pPr>
              <a:spcBef>
                <a:spcPts val="0"/>
              </a:spcBef>
            </a:pPr>
            <a:r>
              <a:rPr lang="en-US" dirty="0"/>
              <a:t>@AFSEE</a:t>
            </a:r>
          </a:p>
          <a:p>
            <a:pPr>
              <a:spcBef>
                <a:spcPts val="0"/>
              </a:spcBef>
            </a:pPr>
            <a:r>
              <a:rPr lang="en-US" dirty="0"/>
              <a:t>@Rights_Real</a:t>
            </a:r>
          </a:p>
          <a:p>
            <a:pPr>
              <a:spcBef>
                <a:spcPts val="0"/>
              </a:spcBef>
            </a:pPr>
            <a:r>
              <a:rPr lang="en-US" dirty="0"/>
              <a:t>@Clare_MacG</a:t>
            </a:r>
          </a:p>
          <a:p>
            <a:pPr>
              <a:spcBef>
                <a:spcPts val="0"/>
              </a:spcBef>
            </a:pPr>
            <a:r>
              <a:rPr lang="en-US" dirty="0"/>
              <a:t>@fearlesspodscot</a:t>
            </a:r>
          </a:p>
          <a:p>
            <a:pPr>
              <a:spcBef>
                <a:spcPts val="0"/>
              </a:spcBef>
            </a:pPr>
            <a:r>
              <a:rPr lang="en-US" dirty="0"/>
              <a:t>@IACD_global</a:t>
            </a:r>
          </a:p>
        </p:txBody>
      </p:sp>
      <p:pic>
        <p:nvPicPr>
          <p:cNvPr id="4" name="Picture 3" descr="Logo&#10;&#10;Description automatically generated">
            <a:extLst>
              <a:ext uri="{FF2B5EF4-FFF2-40B4-BE49-F238E27FC236}">
                <a16:creationId xmlns:a16="http://schemas.microsoft.com/office/drawing/2014/main" id="{D247FA90-207A-2E81-9CAB-11F7C0B8151F}"/>
              </a:ext>
            </a:extLst>
          </p:cNvPr>
          <p:cNvPicPr>
            <a:picLocks noChangeAspect="1"/>
          </p:cNvPicPr>
          <p:nvPr/>
        </p:nvPicPr>
        <p:blipFill>
          <a:blip r:embed="rId3">
            <a:alphaModFix/>
          </a:blip>
          <a:stretch>
            <a:fillRect/>
          </a:stretch>
        </p:blipFill>
        <p:spPr>
          <a:xfrm>
            <a:off x="0" y="891137"/>
            <a:ext cx="5816040" cy="3518704"/>
          </a:xfrm>
          <a:prstGeom prst="rect">
            <a:avLst/>
          </a:prstGeom>
        </p:spPr>
      </p:pic>
      <p:pic>
        <p:nvPicPr>
          <p:cNvPr id="5" name="Content Placeholder 8" descr="Logo&#10;&#10;Description automatically generated with medium confidence">
            <a:extLst>
              <a:ext uri="{FF2B5EF4-FFF2-40B4-BE49-F238E27FC236}">
                <a16:creationId xmlns:a16="http://schemas.microsoft.com/office/drawing/2014/main" id="{73392ABF-823D-A7B5-AFC3-2E2A9839AAD8}"/>
              </a:ext>
            </a:extLst>
          </p:cNvPr>
          <p:cNvPicPr>
            <a:picLocks noChangeAspect="1"/>
          </p:cNvPicPr>
          <p:nvPr/>
        </p:nvPicPr>
        <p:blipFill>
          <a:blip r:embed="rId4"/>
          <a:stretch>
            <a:fillRect/>
          </a:stretch>
        </p:blipFill>
        <p:spPr>
          <a:xfrm>
            <a:off x="567229" y="4847339"/>
            <a:ext cx="1951521" cy="375668"/>
          </a:xfrm>
          <a:prstGeom prst="rect">
            <a:avLst/>
          </a:prstGeom>
        </p:spPr>
      </p:pic>
      <p:pic>
        <p:nvPicPr>
          <p:cNvPr id="6" name="Picture 5">
            <a:extLst>
              <a:ext uri="{FF2B5EF4-FFF2-40B4-BE49-F238E27FC236}">
                <a16:creationId xmlns:a16="http://schemas.microsoft.com/office/drawing/2014/main" id="{F2432305-5245-D77F-9E75-79DEFA36CF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626" y="5518535"/>
            <a:ext cx="1906124" cy="446653"/>
          </a:xfrm>
          <a:prstGeom prst="rect">
            <a:avLst/>
          </a:prstGeom>
        </p:spPr>
      </p:pic>
      <p:pic>
        <p:nvPicPr>
          <p:cNvPr id="8" name="Picture 7" descr="A black background with blue and grey text&#10;&#10;Description automatically generated with low confidence">
            <a:extLst>
              <a:ext uri="{FF2B5EF4-FFF2-40B4-BE49-F238E27FC236}">
                <a16:creationId xmlns:a16="http://schemas.microsoft.com/office/drawing/2014/main" id="{EED48B96-40D2-FDE5-08C7-5320FAE544D9}"/>
              </a:ext>
            </a:extLst>
          </p:cNvPr>
          <p:cNvPicPr>
            <a:picLocks noChangeAspect="1"/>
          </p:cNvPicPr>
          <p:nvPr/>
        </p:nvPicPr>
        <p:blipFill>
          <a:blip r:embed="rId6"/>
          <a:stretch>
            <a:fillRect/>
          </a:stretch>
        </p:blipFill>
        <p:spPr>
          <a:xfrm>
            <a:off x="3618467" y="4740815"/>
            <a:ext cx="1377815" cy="1371719"/>
          </a:xfrm>
          <a:prstGeom prst="rect">
            <a:avLst/>
          </a:prstGeom>
        </p:spPr>
      </p:pic>
    </p:spTree>
    <p:extLst>
      <p:ext uri="{BB962C8B-B14F-4D97-AF65-F5344CB8AC3E}">
        <p14:creationId xmlns:p14="http://schemas.microsoft.com/office/powerpoint/2010/main" val="3797304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31C1-EFFF-64B1-E9B4-ABB927E1E8DC}"/>
              </a:ext>
            </a:extLst>
          </p:cNvPr>
          <p:cNvSpPr>
            <a:spLocks noGrp="1"/>
          </p:cNvSpPr>
          <p:nvPr>
            <p:ph type="ctrTitle"/>
          </p:nvPr>
        </p:nvSpPr>
        <p:spPr>
          <a:xfrm>
            <a:off x="5181599" y="1813754"/>
            <a:ext cx="5210735" cy="2387600"/>
          </a:xfrm>
        </p:spPr>
        <p:txBody>
          <a:bodyPr>
            <a:normAutofit fontScale="90000"/>
          </a:bodyPr>
          <a:lstStyle/>
          <a:p>
            <a:pPr algn="l"/>
            <a:r>
              <a:rPr lang="en-US" dirty="0">
                <a:latin typeface="Londrina Solid" panose="020B0604020202020204" charset="0"/>
                <a:cs typeface="Arial" panose="020B0604020202020204" pitchFamily="34" charset="0"/>
              </a:rPr>
              <a:t>An example of rights based practice</a:t>
            </a:r>
          </a:p>
        </p:txBody>
      </p:sp>
      <p:sp>
        <p:nvSpPr>
          <p:cNvPr id="4" name="Freeform 3">
            <a:extLst>
              <a:ext uri="{FF2B5EF4-FFF2-40B4-BE49-F238E27FC236}">
                <a16:creationId xmlns:a16="http://schemas.microsoft.com/office/drawing/2014/main" id="{7707253D-2959-FCF2-8D6F-67514F565FDC}"/>
              </a:ext>
            </a:extLst>
          </p:cNvPr>
          <p:cNvSpPr/>
          <p:nvPr/>
        </p:nvSpPr>
        <p:spPr>
          <a:xfrm>
            <a:off x="905990" y="-4661161"/>
            <a:ext cx="15731513" cy="10725156"/>
          </a:xfrm>
          <a:custGeom>
            <a:avLst/>
            <a:gdLst>
              <a:gd name="connsiteX0" fmla="*/ 0 w 10095471"/>
              <a:gd name="connsiteY0" fmla="*/ 308919 h 6882714"/>
              <a:gd name="connsiteX1" fmla="*/ 10070757 w 10095471"/>
              <a:gd name="connsiteY1" fmla="*/ 6882714 h 6882714"/>
              <a:gd name="connsiteX2" fmla="*/ 10095471 w 10095471"/>
              <a:gd name="connsiteY2" fmla="*/ 0 h 6882714"/>
              <a:gd name="connsiteX3" fmla="*/ 0 w 10095471"/>
              <a:gd name="connsiteY3" fmla="*/ 308919 h 6882714"/>
            </a:gdLst>
            <a:ahLst/>
            <a:cxnLst>
              <a:cxn ang="0">
                <a:pos x="connsiteX0" y="connsiteY0"/>
              </a:cxn>
              <a:cxn ang="0">
                <a:pos x="connsiteX1" y="connsiteY1"/>
              </a:cxn>
              <a:cxn ang="0">
                <a:pos x="connsiteX2" y="connsiteY2"/>
              </a:cxn>
              <a:cxn ang="0">
                <a:pos x="connsiteX3" y="connsiteY3"/>
              </a:cxn>
            </a:cxnLst>
            <a:rect l="l" t="t" r="r" b="b"/>
            <a:pathLst>
              <a:path w="10095471" h="6882714">
                <a:moveTo>
                  <a:pt x="0" y="308919"/>
                </a:moveTo>
                <a:lnTo>
                  <a:pt x="10070757" y="6882714"/>
                </a:lnTo>
                <a:lnTo>
                  <a:pt x="10095471" y="0"/>
                </a:lnTo>
                <a:lnTo>
                  <a:pt x="0" y="308919"/>
                </a:lnTo>
                <a:close/>
              </a:path>
            </a:pathLst>
          </a:custGeom>
          <a:solidFill>
            <a:srgbClr val="0073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52D713-D790-2C81-9883-029A97709134}"/>
              </a:ext>
            </a:extLst>
          </p:cNvPr>
          <p:cNvSpPr txBox="1"/>
          <p:nvPr/>
        </p:nvSpPr>
        <p:spPr>
          <a:xfrm>
            <a:off x="10166171" y="397318"/>
            <a:ext cx="63040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Londrina Solid" panose="02000506000000020003" pitchFamily="2" charset="0"/>
                <a:ea typeface="+mn-ea"/>
                <a:cs typeface="+mn-cs"/>
              </a:rPr>
              <a:t>Our Human </a:t>
            </a:r>
            <a:br>
              <a:rPr kumimoji="0" lang="en-US" sz="2000" b="0" i="0" u="none" strike="noStrike" kern="1200" cap="none" spc="0" normalizeH="0" baseline="0" noProof="0" dirty="0">
                <a:ln>
                  <a:noFill/>
                </a:ln>
                <a:solidFill>
                  <a:prstClr val="white"/>
                </a:solidFill>
                <a:effectLst/>
                <a:uLnTx/>
                <a:uFillTx/>
                <a:latin typeface="Londrina Solid" panose="02000506000000020003" pitchFamily="2" charset="0"/>
                <a:ea typeface="+mn-ea"/>
                <a:cs typeface="+mn-cs"/>
              </a:rPr>
            </a:br>
            <a:r>
              <a:rPr kumimoji="0" lang="en-US" sz="2000" b="0" i="0" u="none" strike="noStrike" kern="1200" cap="none" spc="0" normalizeH="0" baseline="0" noProof="0" dirty="0">
                <a:ln>
                  <a:noFill/>
                </a:ln>
                <a:solidFill>
                  <a:prstClr val="white"/>
                </a:solidFill>
                <a:effectLst/>
                <a:uLnTx/>
                <a:uFillTx/>
                <a:latin typeface="Londrina Solid" panose="02000506000000020003" pitchFamily="2" charset="0"/>
                <a:ea typeface="+mn-ea"/>
                <a:cs typeface="+mn-cs"/>
              </a:rPr>
              <a:t>Rights Matter</a:t>
            </a:r>
          </a:p>
        </p:txBody>
      </p:sp>
      <p:pic>
        <p:nvPicPr>
          <p:cNvPr id="7" name="Picture 6" descr="A blue and white cover with a blue arrow and white text&#10;&#10;Description automatically generated">
            <a:extLst>
              <a:ext uri="{FF2B5EF4-FFF2-40B4-BE49-F238E27FC236}">
                <a16:creationId xmlns:a16="http://schemas.microsoft.com/office/drawing/2014/main" id="{D678720C-0692-E445-08C2-2ADCB7D2DF44}"/>
              </a:ext>
            </a:extLst>
          </p:cNvPr>
          <p:cNvPicPr>
            <a:picLocks noChangeAspect="1"/>
          </p:cNvPicPr>
          <p:nvPr/>
        </p:nvPicPr>
        <p:blipFill>
          <a:blip r:embed="rId3"/>
          <a:stretch>
            <a:fillRect/>
          </a:stretch>
        </p:blipFill>
        <p:spPr>
          <a:xfrm>
            <a:off x="35669" y="0"/>
            <a:ext cx="4856321" cy="6858000"/>
          </a:xfrm>
          <a:prstGeom prst="rect">
            <a:avLst/>
          </a:prstGeom>
        </p:spPr>
      </p:pic>
    </p:spTree>
    <p:extLst>
      <p:ext uri="{BB962C8B-B14F-4D97-AF65-F5344CB8AC3E}">
        <p14:creationId xmlns:p14="http://schemas.microsoft.com/office/powerpoint/2010/main" val="145040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931C1-EFFF-64B1-E9B4-ABB927E1E8DC}"/>
              </a:ext>
            </a:extLst>
          </p:cNvPr>
          <p:cNvSpPr>
            <a:spLocks noGrp="1"/>
          </p:cNvSpPr>
          <p:nvPr>
            <p:ph type="ctrTitle"/>
          </p:nvPr>
        </p:nvSpPr>
        <p:spPr>
          <a:xfrm>
            <a:off x="528920" y="-987523"/>
            <a:ext cx="9144000" cy="2387600"/>
          </a:xfrm>
        </p:spPr>
        <p:txBody>
          <a:bodyPr/>
          <a:lstStyle/>
          <a:p>
            <a:pPr algn="l"/>
            <a:r>
              <a:rPr lang="en-US" b="1" dirty="0">
                <a:latin typeface="Arial" panose="020B0604020202020204" pitchFamily="34" charset="0"/>
                <a:cs typeface="Arial" panose="020B0604020202020204" pitchFamily="34" charset="0"/>
              </a:rPr>
              <a:t>What we did</a:t>
            </a:r>
          </a:p>
        </p:txBody>
      </p:sp>
      <p:sp>
        <p:nvSpPr>
          <p:cNvPr id="3" name="Subtitle 2">
            <a:extLst>
              <a:ext uri="{FF2B5EF4-FFF2-40B4-BE49-F238E27FC236}">
                <a16:creationId xmlns:a16="http://schemas.microsoft.com/office/drawing/2014/main" id="{7910E5EC-094A-C3ED-901E-8ECE9CDE7456}"/>
              </a:ext>
            </a:extLst>
          </p:cNvPr>
          <p:cNvSpPr>
            <a:spLocks noGrp="1"/>
          </p:cNvSpPr>
          <p:nvPr>
            <p:ph type="subTitle" idx="1"/>
          </p:nvPr>
        </p:nvSpPr>
        <p:spPr>
          <a:xfrm>
            <a:off x="1057835" y="2360874"/>
            <a:ext cx="9448800" cy="3802809"/>
          </a:xfrm>
        </p:spPr>
        <p:txBody>
          <a:bodyPr>
            <a:normAutofit fontScale="92500" lnSpcReduction="10000"/>
          </a:bodyPr>
          <a:lstStyle/>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Listened about people’s experiences of life at Double Dykes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Developed a survey. Half of all households took part.</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People said what they liked about living at Double Dykes and what needed to change</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Set indicators for change and an accountability framework using rights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Hosted human rights drop ins</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Delivered report to duty bearers (Perth and Kinross Council, NHS </a:t>
            </a:r>
            <a:r>
              <a:rPr lang="en-US" dirty="0" err="1">
                <a:latin typeface="Arial" panose="020B0604020202020204" pitchFamily="34" charset="0"/>
                <a:cs typeface="Arial" panose="020B0604020202020204" pitchFamily="34" charset="0"/>
              </a:rPr>
              <a:t>Tayside</a:t>
            </a:r>
            <a:r>
              <a:rPr lang="en-US" dirty="0">
                <a:latin typeface="Arial" panose="020B0604020202020204" pitchFamily="34" charset="0"/>
                <a:cs typeface="Arial" panose="020B0604020202020204" pitchFamily="34" charset="0"/>
              </a:rPr>
              <a:t>, Police Scotland and Scottish Government)</a:t>
            </a:r>
          </a:p>
          <a:p>
            <a:pPr marL="342900"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Public launch of report in open meeting with duty bearers, residents, SHRC, Anastasia Crickley (former Chair of CERD)</a:t>
            </a:r>
          </a:p>
        </p:txBody>
      </p:sp>
      <p:sp>
        <p:nvSpPr>
          <p:cNvPr id="4" name="Freeform 3">
            <a:extLst>
              <a:ext uri="{FF2B5EF4-FFF2-40B4-BE49-F238E27FC236}">
                <a16:creationId xmlns:a16="http://schemas.microsoft.com/office/drawing/2014/main" id="{7707253D-2959-FCF2-8D6F-67514F565FDC}"/>
              </a:ext>
            </a:extLst>
          </p:cNvPr>
          <p:cNvSpPr/>
          <p:nvPr/>
        </p:nvSpPr>
        <p:spPr>
          <a:xfrm>
            <a:off x="905990" y="-4661161"/>
            <a:ext cx="15731513" cy="10725156"/>
          </a:xfrm>
          <a:custGeom>
            <a:avLst/>
            <a:gdLst>
              <a:gd name="connsiteX0" fmla="*/ 0 w 10095471"/>
              <a:gd name="connsiteY0" fmla="*/ 308919 h 6882714"/>
              <a:gd name="connsiteX1" fmla="*/ 10070757 w 10095471"/>
              <a:gd name="connsiteY1" fmla="*/ 6882714 h 6882714"/>
              <a:gd name="connsiteX2" fmla="*/ 10095471 w 10095471"/>
              <a:gd name="connsiteY2" fmla="*/ 0 h 6882714"/>
              <a:gd name="connsiteX3" fmla="*/ 0 w 10095471"/>
              <a:gd name="connsiteY3" fmla="*/ 308919 h 6882714"/>
            </a:gdLst>
            <a:ahLst/>
            <a:cxnLst>
              <a:cxn ang="0">
                <a:pos x="connsiteX0" y="connsiteY0"/>
              </a:cxn>
              <a:cxn ang="0">
                <a:pos x="connsiteX1" y="connsiteY1"/>
              </a:cxn>
              <a:cxn ang="0">
                <a:pos x="connsiteX2" y="connsiteY2"/>
              </a:cxn>
              <a:cxn ang="0">
                <a:pos x="connsiteX3" y="connsiteY3"/>
              </a:cxn>
            </a:cxnLst>
            <a:rect l="l" t="t" r="r" b="b"/>
            <a:pathLst>
              <a:path w="10095471" h="6882714">
                <a:moveTo>
                  <a:pt x="0" y="308919"/>
                </a:moveTo>
                <a:lnTo>
                  <a:pt x="10070757" y="6882714"/>
                </a:lnTo>
                <a:lnTo>
                  <a:pt x="10095471" y="0"/>
                </a:lnTo>
                <a:lnTo>
                  <a:pt x="0" y="308919"/>
                </a:lnTo>
                <a:close/>
              </a:path>
            </a:pathLst>
          </a:custGeom>
          <a:solidFill>
            <a:srgbClr val="00739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052D713-D790-2C81-9883-029A97709134}"/>
              </a:ext>
            </a:extLst>
          </p:cNvPr>
          <p:cNvSpPr txBox="1"/>
          <p:nvPr/>
        </p:nvSpPr>
        <p:spPr>
          <a:xfrm>
            <a:off x="10166171" y="397318"/>
            <a:ext cx="6304056" cy="707886"/>
          </a:xfrm>
          <a:prstGeom prst="rect">
            <a:avLst/>
          </a:prstGeom>
          <a:noFill/>
        </p:spPr>
        <p:txBody>
          <a:bodyPr wrap="square" rtlCol="0">
            <a:spAutoFit/>
          </a:bodyPr>
          <a:lstStyle/>
          <a:p>
            <a:r>
              <a:rPr lang="en-US" sz="2000" dirty="0">
                <a:solidFill>
                  <a:schemeClr val="bg1"/>
                </a:solidFill>
                <a:latin typeface="Londrina Solid" panose="02000506000000020003" pitchFamily="2" charset="0"/>
              </a:rPr>
              <a:t>Our Human </a:t>
            </a:r>
            <a:br>
              <a:rPr lang="en-US" sz="2000" dirty="0">
                <a:solidFill>
                  <a:schemeClr val="bg1"/>
                </a:solidFill>
                <a:latin typeface="Londrina Solid" panose="02000506000000020003" pitchFamily="2" charset="0"/>
              </a:rPr>
            </a:br>
            <a:r>
              <a:rPr lang="en-US" sz="2000" dirty="0">
                <a:solidFill>
                  <a:schemeClr val="bg1"/>
                </a:solidFill>
                <a:latin typeface="Londrina Solid" panose="02000506000000020003" pitchFamily="2" charset="0"/>
              </a:rPr>
              <a:t>Rights Matter</a:t>
            </a:r>
          </a:p>
        </p:txBody>
      </p:sp>
      <p:pic>
        <p:nvPicPr>
          <p:cNvPr id="9" name="Graphic 8" descr="Arrow Down with solid fill">
            <a:extLst>
              <a:ext uri="{FF2B5EF4-FFF2-40B4-BE49-F238E27FC236}">
                <a16:creationId xmlns:a16="http://schemas.microsoft.com/office/drawing/2014/main" id="{C4CABDA4-BADB-054F-361D-B77C971954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13" y="2270760"/>
            <a:ext cx="990322" cy="3672840"/>
          </a:xfrm>
          <a:prstGeom prst="rect">
            <a:avLst/>
          </a:prstGeom>
        </p:spPr>
      </p:pic>
      <p:sp>
        <p:nvSpPr>
          <p:cNvPr id="10" name="TextBox 9">
            <a:extLst>
              <a:ext uri="{FF2B5EF4-FFF2-40B4-BE49-F238E27FC236}">
                <a16:creationId xmlns:a16="http://schemas.microsoft.com/office/drawing/2014/main" id="{8DB16722-6E24-3EA5-F72C-42BA2A0890C2}"/>
              </a:ext>
            </a:extLst>
          </p:cNvPr>
          <p:cNvSpPr txBox="1"/>
          <p:nvPr/>
        </p:nvSpPr>
        <p:spPr>
          <a:xfrm>
            <a:off x="67513" y="1940560"/>
            <a:ext cx="1375207" cy="369332"/>
          </a:xfrm>
          <a:prstGeom prst="rect">
            <a:avLst/>
          </a:prstGeom>
          <a:noFill/>
        </p:spPr>
        <p:txBody>
          <a:bodyPr wrap="square" rtlCol="0">
            <a:spAutoFit/>
          </a:bodyPr>
          <a:lstStyle/>
          <a:p>
            <a:pPr algn="ctr"/>
            <a:r>
              <a:rPr lang="en-US" b="1" dirty="0">
                <a:solidFill>
                  <a:srgbClr val="007396"/>
                </a:solidFill>
                <a:latin typeface="Arial" panose="020B0604020202020204" pitchFamily="34" charset="0"/>
                <a:cs typeface="Arial" panose="020B0604020202020204" pitchFamily="34" charset="0"/>
              </a:rPr>
              <a:t>April 2022</a:t>
            </a:r>
            <a:endParaRPr lang="en-GB" b="1" dirty="0">
              <a:solidFill>
                <a:srgbClr val="007396"/>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E1BA852-E986-987E-BD2A-7E5B6E2725A0}"/>
              </a:ext>
            </a:extLst>
          </p:cNvPr>
          <p:cNvSpPr txBox="1"/>
          <p:nvPr/>
        </p:nvSpPr>
        <p:spPr>
          <a:xfrm>
            <a:off x="-101600" y="5980773"/>
            <a:ext cx="1544320" cy="646331"/>
          </a:xfrm>
          <a:prstGeom prst="rect">
            <a:avLst/>
          </a:prstGeom>
          <a:noFill/>
        </p:spPr>
        <p:txBody>
          <a:bodyPr wrap="square" rtlCol="0">
            <a:spAutoFit/>
          </a:bodyPr>
          <a:lstStyle/>
          <a:p>
            <a:pPr algn="ctr"/>
            <a:r>
              <a:rPr lang="en-US" b="1" dirty="0">
                <a:solidFill>
                  <a:srgbClr val="007396"/>
                </a:solidFill>
              </a:rPr>
              <a:t>September 2023</a:t>
            </a:r>
            <a:endParaRPr lang="en-GB" b="1" dirty="0">
              <a:solidFill>
                <a:srgbClr val="007396"/>
              </a:solidFill>
            </a:endParaRPr>
          </a:p>
        </p:txBody>
      </p:sp>
    </p:spTree>
    <p:extLst>
      <p:ext uri="{BB962C8B-B14F-4D97-AF65-F5344CB8AC3E}">
        <p14:creationId xmlns:p14="http://schemas.microsoft.com/office/powerpoint/2010/main" val="200669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A9C68-A63D-30D9-FD04-32386E7582EB}"/>
              </a:ext>
            </a:extLst>
          </p:cNvPr>
          <p:cNvSpPr>
            <a:spLocks noGrp="1"/>
          </p:cNvSpPr>
          <p:nvPr>
            <p:ph type="title"/>
          </p:nvPr>
        </p:nvSpPr>
        <p:spPr/>
        <p:txBody>
          <a:bodyPr/>
          <a:lstStyle/>
          <a:p>
            <a:r>
              <a:rPr lang="en-GB" dirty="0"/>
              <a:t>The human rights context</a:t>
            </a:r>
          </a:p>
        </p:txBody>
      </p:sp>
      <p:sp>
        <p:nvSpPr>
          <p:cNvPr id="3" name="Text Placeholder 2">
            <a:extLst>
              <a:ext uri="{FF2B5EF4-FFF2-40B4-BE49-F238E27FC236}">
                <a16:creationId xmlns:a16="http://schemas.microsoft.com/office/drawing/2014/main" id="{E11FF505-61EF-3B31-122E-36656D592661}"/>
              </a:ext>
            </a:extLst>
          </p:cNvPr>
          <p:cNvSpPr>
            <a:spLocks noGrp="1"/>
          </p:cNvSpPr>
          <p:nvPr>
            <p:ph type="body" idx="1"/>
          </p:nvPr>
        </p:nvSpPr>
        <p:spPr/>
        <p:txBody>
          <a:bodyPr/>
          <a:lstStyle/>
          <a:p>
            <a:r>
              <a:rPr lang="en-GB" b="1" dirty="0"/>
              <a:t>United Kingdom</a:t>
            </a:r>
          </a:p>
        </p:txBody>
      </p:sp>
      <p:sp>
        <p:nvSpPr>
          <p:cNvPr id="4" name="Content Placeholder 3">
            <a:extLst>
              <a:ext uri="{FF2B5EF4-FFF2-40B4-BE49-F238E27FC236}">
                <a16:creationId xmlns:a16="http://schemas.microsoft.com/office/drawing/2014/main" id="{9C3E2517-12CD-A994-6ED1-94127F45C511}"/>
              </a:ext>
            </a:extLst>
          </p:cNvPr>
          <p:cNvSpPr>
            <a:spLocks noGrp="1"/>
          </p:cNvSpPr>
          <p:nvPr>
            <p:ph sz="half" idx="2"/>
          </p:nvPr>
        </p:nvSpPr>
        <p:spPr/>
        <p:txBody>
          <a:bodyPr/>
          <a:lstStyle/>
          <a:p>
            <a:pPr marL="342900" indent="-342900">
              <a:buFont typeface="Arial" panose="020B0604020202020204" pitchFamily="34" charset="0"/>
              <a:buChar char="•"/>
            </a:pPr>
            <a:r>
              <a:rPr lang="en-GB" dirty="0"/>
              <a:t>Regressive policy sphere</a:t>
            </a:r>
          </a:p>
          <a:p>
            <a:pPr marL="342900" indent="-342900">
              <a:buFont typeface="Arial" panose="020B0604020202020204" pitchFamily="34" charset="0"/>
              <a:buChar char="•"/>
            </a:pPr>
            <a:r>
              <a:rPr lang="en-GB" dirty="0"/>
              <a:t>Rolling back human rights protections</a:t>
            </a:r>
          </a:p>
          <a:p>
            <a:pPr marL="342900" indent="-342900">
              <a:buFont typeface="Arial" panose="020B0604020202020204" pitchFamily="34" charset="0"/>
              <a:buChar char="•"/>
            </a:pPr>
            <a:r>
              <a:rPr lang="en-GB" dirty="0"/>
              <a:t>Challenging international law </a:t>
            </a:r>
          </a:p>
          <a:p>
            <a:pPr marL="342900" indent="-342900">
              <a:buFont typeface="Arial" panose="020B0604020202020204" pitchFamily="34" charset="0"/>
              <a:buChar char="•"/>
            </a:pPr>
            <a:r>
              <a:rPr lang="en-GB" dirty="0"/>
              <a:t>Brexit</a:t>
            </a:r>
          </a:p>
          <a:p>
            <a:pPr marL="342900" indent="-342900">
              <a:buFont typeface="Arial" panose="020B0604020202020204" pitchFamily="34" charset="0"/>
              <a:buChar char="•"/>
            </a:pPr>
            <a:endParaRPr lang="en-GB" dirty="0"/>
          </a:p>
        </p:txBody>
      </p:sp>
      <p:sp>
        <p:nvSpPr>
          <p:cNvPr id="5" name="Text Placeholder 4">
            <a:extLst>
              <a:ext uri="{FF2B5EF4-FFF2-40B4-BE49-F238E27FC236}">
                <a16:creationId xmlns:a16="http://schemas.microsoft.com/office/drawing/2014/main" id="{F3C48CE3-B8BA-51E4-7DE4-AD0C69DBB5BE}"/>
              </a:ext>
            </a:extLst>
          </p:cNvPr>
          <p:cNvSpPr>
            <a:spLocks noGrp="1"/>
          </p:cNvSpPr>
          <p:nvPr>
            <p:ph type="body" sz="quarter" idx="3"/>
          </p:nvPr>
        </p:nvSpPr>
        <p:spPr/>
        <p:txBody>
          <a:bodyPr/>
          <a:lstStyle/>
          <a:p>
            <a:r>
              <a:rPr lang="en-GB" b="1" dirty="0"/>
              <a:t>Scotland</a:t>
            </a:r>
          </a:p>
        </p:txBody>
      </p:sp>
      <p:sp>
        <p:nvSpPr>
          <p:cNvPr id="6" name="Content Placeholder 5">
            <a:extLst>
              <a:ext uri="{FF2B5EF4-FFF2-40B4-BE49-F238E27FC236}">
                <a16:creationId xmlns:a16="http://schemas.microsoft.com/office/drawing/2014/main" id="{A42D309B-DE9C-75B0-701B-38258B4EBC70}"/>
              </a:ext>
            </a:extLst>
          </p:cNvPr>
          <p:cNvSpPr>
            <a:spLocks noGrp="1"/>
          </p:cNvSpPr>
          <p:nvPr>
            <p:ph sz="quarter" idx="4"/>
          </p:nvPr>
        </p:nvSpPr>
        <p:spPr/>
        <p:txBody>
          <a:bodyPr/>
          <a:lstStyle/>
          <a:p>
            <a:pPr marL="342900" indent="-342900">
              <a:buFont typeface="Arial" panose="020B0604020202020204" pitchFamily="34" charset="0"/>
              <a:buChar char="•"/>
            </a:pPr>
            <a:r>
              <a:rPr lang="en-GB" dirty="0"/>
              <a:t>UNCRC Incorporation</a:t>
            </a:r>
          </a:p>
          <a:p>
            <a:pPr marL="342900" indent="-342900">
              <a:buFont typeface="Arial" panose="020B0604020202020204" pitchFamily="34" charset="0"/>
              <a:buChar char="•"/>
            </a:pPr>
            <a:r>
              <a:rPr lang="en-GB" dirty="0"/>
              <a:t>Incorporation Bill (bringing four international treaties into Scots law)</a:t>
            </a:r>
          </a:p>
          <a:p>
            <a:pPr marL="342900" indent="-342900">
              <a:buFont typeface="Arial" panose="020B0604020202020204" pitchFamily="34" charset="0"/>
              <a:buChar char="•"/>
            </a:pPr>
            <a:r>
              <a:rPr lang="en-GB" dirty="0"/>
              <a:t>Policy sphere progressive</a:t>
            </a:r>
          </a:p>
          <a:p>
            <a:pPr marL="342900" indent="-342900">
              <a:buFont typeface="Arial" panose="020B0604020202020204" pitchFamily="34" charset="0"/>
              <a:buChar char="•"/>
            </a:pPr>
            <a:r>
              <a:rPr lang="en-GB" dirty="0"/>
              <a:t>Increasing awareness and use of human rights based approach</a:t>
            </a:r>
          </a:p>
        </p:txBody>
      </p:sp>
    </p:spTree>
    <p:extLst>
      <p:ext uri="{BB962C8B-B14F-4D97-AF65-F5344CB8AC3E}">
        <p14:creationId xmlns:p14="http://schemas.microsoft.com/office/powerpoint/2010/main" val="1858100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C837C-AE14-3CE6-28C6-6BEC49851808}"/>
              </a:ext>
            </a:extLst>
          </p:cNvPr>
          <p:cNvSpPr>
            <a:spLocks noGrp="1"/>
          </p:cNvSpPr>
          <p:nvPr>
            <p:ph type="title"/>
          </p:nvPr>
        </p:nvSpPr>
        <p:spPr>
          <a:xfrm>
            <a:off x="482600" y="978408"/>
            <a:ext cx="10506991" cy="2153099"/>
          </a:xfrm>
        </p:spPr>
        <p:txBody>
          <a:bodyPr anchor="ctr">
            <a:normAutofit/>
          </a:bodyPr>
          <a:lstStyle/>
          <a:p>
            <a:r>
              <a:rPr lang="en-US" dirty="0"/>
              <a:t>Wicked questions</a:t>
            </a:r>
            <a:endParaRPr lang="en-GB" dirty="0"/>
          </a:p>
        </p:txBody>
      </p:sp>
      <p:pic>
        <p:nvPicPr>
          <p:cNvPr id="5" name="Content Placeholder 4" descr="A colorful pile of yarn turned into a yellow yarn light bulb">
            <a:extLst>
              <a:ext uri="{FF2B5EF4-FFF2-40B4-BE49-F238E27FC236}">
                <a16:creationId xmlns:a16="http://schemas.microsoft.com/office/drawing/2014/main" id="{AF5F4D56-8779-DE22-A46C-627734DDAB11}"/>
              </a:ext>
            </a:extLst>
          </p:cNvPr>
          <p:cNvPicPr>
            <a:picLocks noGrp="1" noChangeAspect="1"/>
          </p:cNvPicPr>
          <p:nvPr>
            <p:ph sz="quarter" idx="12"/>
          </p:nvPr>
        </p:nvPicPr>
        <p:blipFill rotWithShape="1">
          <a:blip r:embed="rId3"/>
          <a:srcRect t="38561" r="-1" b="28280"/>
          <a:stretch/>
        </p:blipFill>
        <p:spPr>
          <a:xfrm>
            <a:off x="482600" y="3333750"/>
            <a:ext cx="10507663" cy="2325688"/>
          </a:xfrm>
          <a:noFill/>
        </p:spPr>
      </p:pic>
    </p:spTree>
    <p:extLst>
      <p:ext uri="{BB962C8B-B14F-4D97-AF65-F5344CB8AC3E}">
        <p14:creationId xmlns:p14="http://schemas.microsoft.com/office/powerpoint/2010/main" val="3646797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72E3E-F4F2-BA6A-F4DF-BBD960670FE4}"/>
              </a:ext>
            </a:extLst>
          </p:cNvPr>
          <p:cNvSpPr>
            <a:spLocks noGrp="1"/>
          </p:cNvSpPr>
          <p:nvPr>
            <p:ph type="title"/>
          </p:nvPr>
        </p:nvSpPr>
        <p:spPr>
          <a:xfrm>
            <a:off x="482600" y="563526"/>
            <a:ext cx="10634472" cy="994771"/>
          </a:xfrm>
        </p:spPr>
        <p:txBody>
          <a:bodyPr/>
          <a:lstStyle/>
          <a:p>
            <a:r>
              <a:rPr lang="en-US" dirty="0"/>
              <a:t>Wicked questions</a:t>
            </a:r>
            <a:endParaRPr lang="en-GB" dirty="0"/>
          </a:p>
        </p:txBody>
      </p:sp>
      <p:sp>
        <p:nvSpPr>
          <p:cNvPr id="3" name="Content Placeholder 2">
            <a:extLst>
              <a:ext uri="{FF2B5EF4-FFF2-40B4-BE49-F238E27FC236}">
                <a16:creationId xmlns:a16="http://schemas.microsoft.com/office/drawing/2014/main" id="{A89274D6-70E5-C0E5-B88B-0FA71125AD3C}"/>
              </a:ext>
            </a:extLst>
          </p:cNvPr>
          <p:cNvSpPr>
            <a:spLocks noGrp="1"/>
          </p:cNvSpPr>
          <p:nvPr>
            <p:ph idx="1"/>
          </p:nvPr>
        </p:nvSpPr>
        <p:spPr>
          <a:xfrm>
            <a:off x="482600" y="1722474"/>
            <a:ext cx="10506991" cy="4572000"/>
          </a:xfrm>
        </p:spPr>
        <p:txBody>
          <a:bodyPr>
            <a:normAutofit/>
          </a:bodyPr>
          <a:lstStyle/>
          <a:p>
            <a:pPr marL="342900" indent="-342900">
              <a:buFont typeface="Arial" panose="020B0604020202020204" pitchFamily="34" charset="0"/>
              <a:buChar char="•"/>
            </a:pPr>
            <a:r>
              <a:rPr lang="en-US" sz="3200" dirty="0"/>
              <a:t>What are you doing in your practice to advance human rights?</a:t>
            </a:r>
          </a:p>
          <a:p>
            <a:pPr marL="342900" indent="-342900">
              <a:buFont typeface="Arial" panose="020B0604020202020204" pitchFamily="34" charset="0"/>
              <a:buChar char="•"/>
            </a:pPr>
            <a:r>
              <a:rPr lang="en-US" sz="3200" dirty="0"/>
              <a:t>How are you using international instruments in your:</a:t>
            </a:r>
          </a:p>
          <a:p>
            <a:pPr marL="1028700" lvl="1" indent="-342900"/>
            <a:r>
              <a:rPr lang="en-US" sz="3200" dirty="0"/>
              <a:t>Organisation</a:t>
            </a:r>
          </a:p>
          <a:p>
            <a:pPr marL="1028700" lvl="1" indent="-342900"/>
            <a:r>
              <a:rPr lang="en-US" sz="3200" dirty="0"/>
              <a:t>Community </a:t>
            </a:r>
          </a:p>
          <a:p>
            <a:pPr marL="1028700" lvl="1" indent="-342900"/>
            <a:r>
              <a:rPr lang="en-US" sz="3200" dirty="0"/>
              <a:t>Community development networks?</a:t>
            </a:r>
          </a:p>
          <a:p>
            <a:pPr marL="457200" indent="-457200">
              <a:buFont typeface="Arial" panose="020B0604020202020204" pitchFamily="34" charset="0"/>
              <a:buChar char="•"/>
            </a:pPr>
            <a:r>
              <a:rPr lang="en-US" sz="3200" dirty="0"/>
              <a:t>What do you want to see change in community work in Scotland?</a:t>
            </a:r>
            <a:endParaRPr lang="en-US" sz="2800" dirty="0"/>
          </a:p>
        </p:txBody>
      </p:sp>
    </p:spTree>
    <p:extLst>
      <p:ext uri="{BB962C8B-B14F-4D97-AF65-F5344CB8AC3E}">
        <p14:creationId xmlns:p14="http://schemas.microsoft.com/office/powerpoint/2010/main" val="4077451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5B73-50A3-DC2F-427B-923FB31648CA}"/>
              </a:ext>
            </a:extLst>
          </p:cNvPr>
          <p:cNvSpPr>
            <a:spLocks noGrp="1"/>
          </p:cNvSpPr>
          <p:nvPr>
            <p:ph type="title"/>
          </p:nvPr>
        </p:nvSpPr>
        <p:spPr>
          <a:xfrm>
            <a:off x="482600" y="978408"/>
            <a:ext cx="10506991" cy="2153099"/>
          </a:xfrm>
        </p:spPr>
        <p:txBody>
          <a:bodyPr anchor="ctr">
            <a:normAutofit/>
          </a:bodyPr>
          <a:lstStyle/>
          <a:p>
            <a:r>
              <a:rPr lang="en-US" dirty="0"/>
              <a:t>Your actions!</a:t>
            </a:r>
            <a:endParaRPr lang="en-GB" dirty="0"/>
          </a:p>
        </p:txBody>
      </p:sp>
      <p:pic>
        <p:nvPicPr>
          <p:cNvPr id="5" name="Content Placeholder 4" descr="Yellow pin on a calendar">
            <a:extLst>
              <a:ext uri="{FF2B5EF4-FFF2-40B4-BE49-F238E27FC236}">
                <a16:creationId xmlns:a16="http://schemas.microsoft.com/office/drawing/2014/main" id="{34C077ED-AB05-C37C-CC21-F69358511508}"/>
              </a:ext>
            </a:extLst>
          </p:cNvPr>
          <p:cNvPicPr>
            <a:picLocks noGrp="1" noChangeAspect="1"/>
          </p:cNvPicPr>
          <p:nvPr>
            <p:ph sz="quarter" idx="12"/>
          </p:nvPr>
        </p:nvPicPr>
        <p:blipFill rotWithShape="1">
          <a:blip r:embed="rId3"/>
          <a:srcRect t="58104" r="-1" b="8613"/>
          <a:stretch/>
        </p:blipFill>
        <p:spPr>
          <a:xfrm>
            <a:off x="482600" y="3333750"/>
            <a:ext cx="10507663" cy="2325688"/>
          </a:xfrm>
          <a:noFill/>
        </p:spPr>
      </p:pic>
    </p:spTree>
    <p:extLst>
      <p:ext uri="{BB962C8B-B14F-4D97-AF65-F5344CB8AC3E}">
        <p14:creationId xmlns:p14="http://schemas.microsoft.com/office/powerpoint/2010/main" val="3253430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05681AF-1391-612F-1B10-576AEA35A685}"/>
              </a:ext>
            </a:extLst>
          </p:cNvPr>
          <p:cNvSpPr>
            <a:spLocks noGrp="1"/>
          </p:cNvSpPr>
          <p:nvPr>
            <p:ph type="subTitle" idx="1"/>
          </p:nvPr>
        </p:nvSpPr>
        <p:spPr>
          <a:xfrm>
            <a:off x="6096000" y="891137"/>
            <a:ext cx="4893591" cy="4988455"/>
          </a:xfrm>
        </p:spPr>
        <p:txBody>
          <a:bodyPr>
            <a:normAutofit/>
          </a:bodyPr>
          <a:lstStyle/>
          <a:p>
            <a:pPr>
              <a:spcBef>
                <a:spcPts val="0"/>
              </a:spcBef>
            </a:pPr>
            <a:r>
              <a:rPr lang="en-US" sz="4800" b="0" dirty="0">
                <a:solidFill>
                  <a:srgbClr val="3690AC"/>
                </a:solidFill>
              </a:rPr>
              <a:t>#FearlessScot</a:t>
            </a:r>
          </a:p>
          <a:p>
            <a:pPr>
              <a:spcBef>
                <a:spcPts val="0"/>
              </a:spcBef>
            </a:pPr>
            <a:endParaRPr lang="en-US" sz="4800" b="0" dirty="0"/>
          </a:p>
          <a:p>
            <a:pPr>
              <a:spcBef>
                <a:spcPts val="0"/>
              </a:spcBef>
            </a:pPr>
            <a:r>
              <a:rPr lang="en-US" sz="4800" b="0" dirty="0"/>
              <a:t>@Rights_Real</a:t>
            </a:r>
          </a:p>
          <a:p>
            <a:pPr>
              <a:spcBef>
                <a:spcPts val="0"/>
              </a:spcBef>
            </a:pPr>
            <a:r>
              <a:rPr lang="en-US" sz="4800" b="0" dirty="0"/>
              <a:t>@Clare_MacG</a:t>
            </a:r>
          </a:p>
          <a:p>
            <a:pPr>
              <a:spcBef>
                <a:spcPts val="0"/>
              </a:spcBef>
            </a:pPr>
            <a:r>
              <a:rPr lang="en-US" sz="4800" b="0" dirty="0"/>
              <a:t>@fearlesspodscot</a:t>
            </a:r>
          </a:p>
          <a:p>
            <a:pPr>
              <a:spcBef>
                <a:spcPts val="0"/>
              </a:spcBef>
            </a:pPr>
            <a:r>
              <a:rPr lang="en-US" sz="4800" b="0" dirty="0"/>
              <a:t>@IACD_global</a:t>
            </a:r>
            <a:endParaRPr lang="en-US" sz="4000" b="0" dirty="0"/>
          </a:p>
        </p:txBody>
      </p:sp>
      <p:pic>
        <p:nvPicPr>
          <p:cNvPr id="4" name="Picture 3" descr="Logo&#10;&#10;Description automatically generated">
            <a:extLst>
              <a:ext uri="{FF2B5EF4-FFF2-40B4-BE49-F238E27FC236}">
                <a16:creationId xmlns:a16="http://schemas.microsoft.com/office/drawing/2014/main" id="{D247FA90-207A-2E81-9CAB-11F7C0B8151F}"/>
              </a:ext>
            </a:extLst>
          </p:cNvPr>
          <p:cNvPicPr>
            <a:picLocks noChangeAspect="1"/>
          </p:cNvPicPr>
          <p:nvPr/>
        </p:nvPicPr>
        <p:blipFill>
          <a:blip r:embed="rId3">
            <a:alphaModFix/>
          </a:blip>
          <a:stretch>
            <a:fillRect/>
          </a:stretch>
        </p:blipFill>
        <p:spPr>
          <a:xfrm>
            <a:off x="3037719" y="5143319"/>
            <a:ext cx="1978651" cy="1197084"/>
          </a:xfrm>
          <a:prstGeom prst="rect">
            <a:avLst/>
          </a:prstGeom>
        </p:spPr>
      </p:pic>
      <p:pic>
        <p:nvPicPr>
          <p:cNvPr id="5" name="Content Placeholder 8" descr="Logo&#10;&#10;Description automatically generated with medium confidence">
            <a:extLst>
              <a:ext uri="{FF2B5EF4-FFF2-40B4-BE49-F238E27FC236}">
                <a16:creationId xmlns:a16="http://schemas.microsoft.com/office/drawing/2014/main" id="{73392ABF-823D-A7B5-AFC3-2E2A9839AAD8}"/>
              </a:ext>
            </a:extLst>
          </p:cNvPr>
          <p:cNvPicPr>
            <a:picLocks noChangeAspect="1"/>
          </p:cNvPicPr>
          <p:nvPr/>
        </p:nvPicPr>
        <p:blipFill>
          <a:blip r:embed="rId4"/>
          <a:stretch>
            <a:fillRect/>
          </a:stretch>
        </p:blipFill>
        <p:spPr>
          <a:xfrm>
            <a:off x="567229" y="4847339"/>
            <a:ext cx="1951521" cy="375668"/>
          </a:xfrm>
          <a:prstGeom prst="rect">
            <a:avLst/>
          </a:prstGeom>
        </p:spPr>
      </p:pic>
      <p:pic>
        <p:nvPicPr>
          <p:cNvPr id="6" name="Picture 5">
            <a:extLst>
              <a:ext uri="{FF2B5EF4-FFF2-40B4-BE49-F238E27FC236}">
                <a16:creationId xmlns:a16="http://schemas.microsoft.com/office/drawing/2014/main" id="{F2432305-5245-D77F-9E75-79DEFA36CF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626" y="5518535"/>
            <a:ext cx="1906124" cy="446653"/>
          </a:xfrm>
          <a:prstGeom prst="rect">
            <a:avLst/>
          </a:prstGeom>
        </p:spPr>
      </p:pic>
      <p:pic>
        <p:nvPicPr>
          <p:cNvPr id="8" name="Picture 7" descr="A black background with blue and grey text&#10;&#10;Description automatically generated with low confidence">
            <a:extLst>
              <a:ext uri="{FF2B5EF4-FFF2-40B4-BE49-F238E27FC236}">
                <a16:creationId xmlns:a16="http://schemas.microsoft.com/office/drawing/2014/main" id="{EED48B96-40D2-FDE5-08C7-5320FAE544D9}"/>
              </a:ext>
            </a:extLst>
          </p:cNvPr>
          <p:cNvPicPr>
            <a:picLocks noChangeAspect="1"/>
          </p:cNvPicPr>
          <p:nvPr/>
        </p:nvPicPr>
        <p:blipFill>
          <a:blip r:embed="rId6"/>
          <a:stretch>
            <a:fillRect/>
          </a:stretch>
        </p:blipFill>
        <p:spPr>
          <a:xfrm>
            <a:off x="726986" y="1007415"/>
            <a:ext cx="3474311" cy="3458939"/>
          </a:xfrm>
          <a:prstGeom prst="rect">
            <a:avLst/>
          </a:prstGeom>
        </p:spPr>
      </p:pic>
    </p:spTree>
    <p:extLst>
      <p:ext uri="{BB962C8B-B14F-4D97-AF65-F5344CB8AC3E}">
        <p14:creationId xmlns:p14="http://schemas.microsoft.com/office/powerpoint/2010/main" val="1300231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71A89-FB0B-FFF5-F3DA-81805364AE0B}"/>
              </a:ext>
            </a:extLst>
          </p:cNvPr>
          <p:cNvSpPr>
            <a:spLocks noGrp="1"/>
          </p:cNvSpPr>
          <p:nvPr>
            <p:ph type="title"/>
          </p:nvPr>
        </p:nvSpPr>
        <p:spPr>
          <a:xfrm>
            <a:off x="482600" y="978408"/>
            <a:ext cx="10634472" cy="818308"/>
          </a:xfrm>
        </p:spPr>
        <p:txBody>
          <a:bodyPr/>
          <a:lstStyle/>
          <a:p>
            <a:r>
              <a:rPr lang="en-US" dirty="0"/>
              <a:t>What I’ll cover</a:t>
            </a:r>
            <a:endParaRPr lang="en-GB" dirty="0"/>
          </a:p>
        </p:txBody>
      </p:sp>
      <p:sp>
        <p:nvSpPr>
          <p:cNvPr id="3" name="Content Placeholder 2">
            <a:extLst>
              <a:ext uri="{FF2B5EF4-FFF2-40B4-BE49-F238E27FC236}">
                <a16:creationId xmlns:a16="http://schemas.microsoft.com/office/drawing/2014/main" id="{AED5F82A-0FF4-86D8-9B41-78EC0E045598}"/>
              </a:ext>
            </a:extLst>
          </p:cNvPr>
          <p:cNvSpPr>
            <a:spLocks noGrp="1"/>
          </p:cNvSpPr>
          <p:nvPr>
            <p:ph idx="1"/>
          </p:nvPr>
        </p:nvSpPr>
        <p:spPr>
          <a:xfrm>
            <a:off x="482600" y="2005264"/>
            <a:ext cx="10506991" cy="3874328"/>
          </a:xfrm>
        </p:spPr>
        <p:txBody>
          <a:bodyPr>
            <a:normAutofit/>
          </a:bodyPr>
          <a:lstStyle/>
          <a:p>
            <a:pPr marL="457200" indent="-457200">
              <a:buFont typeface="Arial" panose="020B0604020202020204" pitchFamily="34" charset="0"/>
              <a:buChar char="•"/>
            </a:pPr>
            <a:r>
              <a:rPr lang="en-GB" sz="4000" dirty="0"/>
              <a:t>Community development as a rights-based practice</a:t>
            </a:r>
          </a:p>
          <a:p>
            <a:pPr marL="457200" indent="-457200">
              <a:buFont typeface="Arial" panose="020B0604020202020204" pitchFamily="34" charset="0"/>
              <a:buChar char="•"/>
            </a:pPr>
            <a:r>
              <a:rPr lang="en-GB" sz="4000" dirty="0"/>
              <a:t>The human rights context in Scotland</a:t>
            </a:r>
          </a:p>
          <a:p>
            <a:pPr marL="457200" indent="-457200">
              <a:buFont typeface="Arial" panose="020B0604020202020204" pitchFamily="34" charset="0"/>
              <a:buChar char="•"/>
            </a:pPr>
            <a:r>
              <a:rPr lang="en-GB" sz="4000" dirty="0"/>
              <a:t>Some wicked questions…</a:t>
            </a:r>
          </a:p>
        </p:txBody>
      </p:sp>
    </p:spTree>
    <p:extLst>
      <p:ext uri="{BB962C8B-B14F-4D97-AF65-F5344CB8AC3E}">
        <p14:creationId xmlns:p14="http://schemas.microsoft.com/office/powerpoint/2010/main" val="465965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0681" b="1"/>
          <a:stretch/>
        </p:blipFill>
        <p:spPr bwMode="auto">
          <a:xfrm>
            <a:off x="20" y="10"/>
            <a:ext cx="6094799"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4294967295"/>
          </p:nvPr>
        </p:nvSpPr>
        <p:spPr>
          <a:xfrm>
            <a:off x="6484259" y="705890"/>
            <a:ext cx="4572002" cy="6327349"/>
          </a:xfrm>
        </p:spPr>
        <p:txBody>
          <a:bodyPr>
            <a:normAutofit/>
          </a:bodyPr>
          <a:lstStyle/>
          <a:p>
            <a:pPr marL="0" indent="0">
              <a:spcAft>
                <a:spcPts val="600"/>
              </a:spcAft>
              <a:buNone/>
            </a:pPr>
            <a:r>
              <a:rPr lang="en-GB" sz="2400" dirty="0"/>
              <a:t>“</a:t>
            </a:r>
            <a:r>
              <a:rPr lang="en-GB" dirty="0"/>
              <a:t>Where, after all do universal human rights begin? </a:t>
            </a:r>
            <a:r>
              <a:rPr lang="en-GB" b="1" dirty="0"/>
              <a:t>In small places, close to home</a:t>
            </a:r>
            <a:r>
              <a:rPr lang="en-GB" dirty="0"/>
              <a:t>, so close and so small that they cannot be seen on any map of the world. Yet they are the world of the individual person: the neighbourhood he lives in; the school or college he attends; the factory, farm or office where he works… </a:t>
            </a:r>
          </a:p>
          <a:p>
            <a:pPr marL="0" indent="0">
              <a:spcAft>
                <a:spcPts val="600"/>
              </a:spcAft>
              <a:buNone/>
            </a:pPr>
            <a:r>
              <a:rPr lang="en-GB" b="1" dirty="0"/>
              <a:t>Unless these rights have meaning there, they have little meaning anywhere</a:t>
            </a:r>
            <a:r>
              <a:rPr lang="en-GB" dirty="0"/>
              <a:t>.” </a:t>
            </a:r>
          </a:p>
          <a:p>
            <a:pPr marL="0" indent="0">
              <a:spcAft>
                <a:spcPts val="600"/>
              </a:spcAft>
              <a:buNone/>
            </a:pPr>
            <a:r>
              <a:rPr lang="en-GB" dirty="0"/>
              <a:t>E. Roosevelt</a:t>
            </a:r>
          </a:p>
          <a:p>
            <a:pPr>
              <a:buNone/>
            </a:pPr>
            <a:endParaRPr lang="en-GB"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972F-C456-F146-986B-14C2177C42E2}"/>
              </a:ext>
            </a:extLst>
          </p:cNvPr>
          <p:cNvSpPr>
            <a:spLocks noGrp="1"/>
          </p:cNvSpPr>
          <p:nvPr>
            <p:ph type="title"/>
          </p:nvPr>
        </p:nvSpPr>
        <p:spPr>
          <a:xfrm>
            <a:off x="482600" y="978408"/>
            <a:ext cx="10506991" cy="2153099"/>
          </a:xfrm>
        </p:spPr>
        <p:txBody>
          <a:bodyPr anchor="ctr">
            <a:normAutofit/>
          </a:bodyPr>
          <a:lstStyle/>
          <a:p>
            <a:pPr algn="ctr">
              <a:lnSpc>
                <a:spcPct val="90000"/>
              </a:lnSpc>
            </a:pPr>
            <a:r>
              <a:rPr lang="en-US" sz="4600" dirty="0"/>
              <a:t>Change doesn’t happen quickly enough for the people who need change most</a:t>
            </a:r>
            <a:endParaRPr lang="en-GB" sz="4600" dirty="0"/>
          </a:p>
        </p:txBody>
      </p:sp>
      <p:pic>
        <p:nvPicPr>
          <p:cNvPr id="8" name="Content Placeholder 7" descr="Person raising fist">
            <a:extLst>
              <a:ext uri="{FF2B5EF4-FFF2-40B4-BE49-F238E27FC236}">
                <a16:creationId xmlns:a16="http://schemas.microsoft.com/office/drawing/2014/main" id="{5EAB0994-1126-11EF-CEDA-102ABC695DEC}"/>
              </a:ext>
            </a:extLst>
          </p:cNvPr>
          <p:cNvPicPr>
            <a:picLocks noGrp="1" noChangeAspect="1"/>
          </p:cNvPicPr>
          <p:nvPr>
            <p:ph sz="quarter" idx="12"/>
          </p:nvPr>
        </p:nvPicPr>
        <p:blipFill rotWithShape="1">
          <a:blip r:embed="rId3"/>
          <a:srcRect t="22865" r="-1" b="42952"/>
          <a:stretch/>
        </p:blipFill>
        <p:spPr>
          <a:xfrm>
            <a:off x="482600" y="3333750"/>
            <a:ext cx="10507663" cy="2325688"/>
          </a:xfrm>
          <a:noFill/>
        </p:spPr>
      </p:pic>
    </p:spTree>
    <p:extLst>
      <p:ext uri="{BB962C8B-B14F-4D97-AF65-F5344CB8AC3E}">
        <p14:creationId xmlns:p14="http://schemas.microsoft.com/office/powerpoint/2010/main" val="2340830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6388-E95B-DA6A-5157-BEF15EA64203}"/>
              </a:ext>
            </a:extLst>
          </p:cNvPr>
          <p:cNvSpPr>
            <a:spLocks noGrp="1"/>
          </p:cNvSpPr>
          <p:nvPr>
            <p:ph type="title"/>
          </p:nvPr>
        </p:nvSpPr>
        <p:spPr>
          <a:xfrm>
            <a:off x="6464595" y="668338"/>
            <a:ext cx="5165076" cy="1339584"/>
          </a:xfrm>
        </p:spPr>
        <p:txBody>
          <a:bodyPr anchor="b">
            <a:normAutofit/>
          </a:bodyPr>
          <a:lstStyle/>
          <a:p>
            <a:r>
              <a:rPr lang="en-US" dirty="0"/>
              <a:t>The context</a:t>
            </a:r>
            <a:endParaRPr lang="en-GB" dirty="0"/>
          </a:p>
        </p:txBody>
      </p:sp>
      <p:sp>
        <p:nvSpPr>
          <p:cNvPr id="3" name="Content Placeholder 2">
            <a:extLst>
              <a:ext uri="{FF2B5EF4-FFF2-40B4-BE49-F238E27FC236}">
                <a16:creationId xmlns:a16="http://schemas.microsoft.com/office/drawing/2014/main" id="{8691CDA5-8724-C60A-3B93-0290E7F69A7B}"/>
              </a:ext>
            </a:extLst>
          </p:cNvPr>
          <p:cNvSpPr>
            <a:spLocks noGrp="1"/>
          </p:cNvSpPr>
          <p:nvPr>
            <p:ph sz="half" idx="2"/>
          </p:nvPr>
        </p:nvSpPr>
        <p:spPr>
          <a:xfrm>
            <a:off x="6464594" y="2317992"/>
            <a:ext cx="4624583" cy="1616056"/>
          </a:xfrm>
        </p:spPr>
        <p:txBody>
          <a:bodyPr>
            <a:normAutofit/>
          </a:bodyPr>
          <a:lstStyle/>
          <a:p>
            <a:pPr>
              <a:lnSpc>
                <a:spcPct val="90000"/>
              </a:lnSpc>
            </a:pPr>
            <a:r>
              <a:rPr lang="en-GB" sz="3600" dirty="0"/>
              <a:t>We are facing incredible challenges globally</a:t>
            </a:r>
          </a:p>
          <a:p>
            <a:pPr>
              <a:lnSpc>
                <a:spcPct val="90000"/>
              </a:lnSpc>
            </a:pPr>
            <a:endParaRPr lang="en-GB" dirty="0"/>
          </a:p>
        </p:txBody>
      </p:sp>
      <p:pic>
        <p:nvPicPr>
          <p:cNvPr id="4" name="Picture 2" descr="Gillian Gamble is writing 🎨 ✏️ ✨ on Twitter: &quot;Two bonnie ...">
            <a:extLst>
              <a:ext uri="{FF2B5EF4-FFF2-40B4-BE49-F238E27FC236}">
                <a16:creationId xmlns:a16="http://schemas.microsoft.com/office/drawing/2014/main" id="{E5F89F2F-5678-A544-C5BF-EA75B3BFC7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9981"/>
          <a:stretch/>
        </p:blipFill>
        <p:spPr bwMode="auto">
          <a:xfrm>
            <a:off x="20" y="10"/>
            <a:ext cx="60947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6F3CD3-CEA9-2ED7-6BE9-F3FA858CEF6C}"/>
              </a:ext>
            </a:extLst>
          </p:cNvPr>
          <p:cNvSpPr txBox="1"/>
          <p:nvPr/>
        </p:nvSpPr>
        <p:spPr>
          <a:xfrm>
            <a:off x="6094819" y="5445572"/>
            <a:ext cx="3785191" cy="923330"/>
          </a:xfrm>
          <a:prstGeom prst="rect">
            <a:avLst/>
          </a:prstGeom>
          <a:noFill/>
        </p:spPr>
        <p:txBody>
          <a:bodyPr wrap="square" rtlCol="0">
            <a:spAutoFit/>
          </a:bodyPr>
          <a:lstStyle/>
          <a:p>
            <a:pPr marL="0" indent="0">
              <a:buNone/>
            </a:pPr>
            <a:r>
              <a:rPr lang="en-US" dirty="0">
                <a:latin typeface="Montserrat Alternates"/>
              </a:rPr>
              <a:t>Credit: Gillian Gamble </a:t>
            </a:r>
          </a:p>
          <a:p>
            <a:pPr marL="0" indent="0">
              <a:buNone/>
            </a:pPr>
            <a:r>
              <a:rPr lang="en-US" dirty="0">
                <a:latin typeface="Montserrat Alternates"/>
                <a:hlinkClick r:id="rId4"/>
              </a:rPr>
              <a:t>www.gilliangamble.org</a:t>
            </a:r>
            <a:endParaRPr lang="en-US" dirty="0">
              <a:latin typeface="Montserrat Alternates"/>
            </a:endParaRPr>
          </a:p>
          <a:p>
            <a:pPr marL="0" indent="0">
              <a:buNone/>
            </a:pPr>
            <a:r>
              <a:rPr lang="en-US" dirty="0">
                <a:latin typeface="Montserrat Alternates"/>
              </a:rPr>
              <a:t>@GillGamble</a:t>
            </a:r>
          </a:p>
        </p:txBody>
      </p:sp>
    </p:spTree>
    <p:extLst>
      <p:ext uri="{BB962C8B-B14F-4D97-AF65-F5344CB8AC3E}">
        <p14:creationId xmlns:p14="http://schemas.microsoft.com/office/powerpoint/2010/main" val="1602254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ADEB-2154-81C8-7217-86F938DDBFE8}"/>
              </a:ext>
            </a:extLst>
          </p:cNvPr>
          <p:cNvSpPr>
            <a:spLocks noGrp="1"/>
          </p:cNvSpPr>
          <p:nvPr>
            <p:ph type="title"/>
          </p:nvPr>
        </p:nvSpPr>
        <p:spPr>
          <a:xfrm>
            <a:off x="523480" y="510575"/>
            <a:ext cx="11145039" cy="1339584"/>
          </a:xfrm>
        </p:spPr>
        <p:txBody>
          <a:bodyPr/>
          <a:lstStyle/>
          <a:p>
            <a:r>
              <a:rPr lang="en-GB" dirty="0"/>
              <a:t>Why rights-based CD?</a:t>
            </a:r>
          </a:p>
        </p:txBody>
      </p:sp>
      <p:sp>
        <p:nvSpPr>
          <p:cNvPr id="4" name="Content Placeholder 3">
            <a:extLst>
              <a:ext uri="{FF2B5EF4-FFF2-40B4-BE49-F238E27FC236}">
                <a16:creationId xmlns:a16="http://schemas.microsoft.com/office/drawing/2014/main" id="{BBD85526-EA29-0398-E476-2B1E1EE4F07C}"/>
              </a:ext>
            </a:extLst>
          </p:cNvPr>
          <p:cNvSpPr>
            <a:spLocks noGrp="1"/>
          </p:cNvSpPr>
          <p:nvPr>
            <p:ph sz="half" idx="2"/>
          </p:nvPr>
        </p:nvSpPr>
        <p:spPr>
          <a:xfrm>
            <a:off x="484632" y="2041451"/>
            <a:ext cx="10977266" cy="4148211"/>
          </a:xfrm>
        </p:spPr>
        <p:txBody>
          <a:bodyPr>
            <a:normAutofit fontScale="92500" lnSpcReduction="20000"/>
          </a:bodyPr>
          <a:lstStyle/>
          <a:p>
            <a:pPr marL="362308" indent="-362308">
              <a:lnSpc>
                <a:spcPct val="90000"/>
              </a:lnSpc>
              <a:buFont typeface="Arial" panose="020B0604020202020204" pitchFamily="34" charset="0"/>
              <a:buChar char="•"/>
            </a:pPr>
            <a:r>
              <a:rPr lang="en-GB" sz="4000" dirty="0"/>
              <a:t>Inequality is not inevitable</a:t>
            </a:r>
          </a:p>
          <a:p>
            <a:pPr marL="362308" indent="-362308">
              <a:lnSpc>
                <a:spcPct val="90000"/>
              </a:lnSpc>
              <a:buFont typeface="Arial" panose="020B0604020202020204" pitchFamily="34" charset="0"/>
              <a:buChar char="•"/>
            </a:pPr>
            <a:r>
              <a:rPr lang="en-GB" sz="4000" dirty="0"/>
              <a:t>We can transform structural inequality </a:t>
            </a:r>
          </a:p>
          <a:p>
            <a:pPr marL="362308" indent="-362308">
              <a:lnSpc>
                <a:spcPct val="90000"/>
              </a:lnSpc>
              <a:buFont typeface="Arial" panose="020B0604020202020204" pitchFamily="34" charset="0"/>
              <a:buChar char="•"/>
            </a:pPr>
            <a:r>
              <a:rPr lang="en-GB" sz="4000" dirty="0"/>
              <a:t>People build COLLECTIVE social movements</a:t>
            </a:r>
          </a:p>
          <a:p>
            <a:pPr marL="362308" indent="-362308">
              <a:lnSpc>
                <a:spcPct val="90000"/>
              </a:lnSpc>
              <a:buFont typeface="Arial" panose="020B0604020202020204" pitchFamily="34" charset="0"/>
              <a:buChar char="•"/>
            </a:pPr>
            <a:r>
              <a:rPr lang="en-GB" sz="4000" dirty="0"/>
              <a:t>We can use human rights based community development to change systems</a:t>
            </a:r>
          </a:p>
          <a:p>
            <a:pPr>
              <a:lnSpc>
                <a:spcPct val="90000"/>
              </a:lnSpc>
            </a:pPr>
            <a:endParaRPr lang="en-GB" sz="4000" dirty="0"/>
          </a:p>
          <a:p>
            <a:pPr marL="0" indent="0" algn="ctr">
              <a:lnSpc>
                <a:spcPct val="90000"/>
              </a:lnSpc>
              <a:buFont typeface="Arial" panose="020B0604020202020204" pitchFamily="34" charset="0"/>
              <a:buNone/>
            </a:pPr>
            <a:r>
              <a:rPr lang="en-GB" sz="4400" b="1" dirty="0"/>
              <a:t>“What do human rights defenders need to flourish?”</a:t>
            </a:r>
          </a:p>
          <a:p>
            <a:endParaRPr lang="en-GB" dirty="0"/>
          </a:p>
        </p:txBody>
      </p:sp>
    </p:spTree>
    <p:extLst>
      <p:ext uri="{BB962C8B-B14F-4D97-AF65-F5344CB8AC3E}">
        <p14:creationId xmlns:p14="http://schemas.microsoft.com/office/powerpoint/2010/main" val="4106734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71843C-72D6-4F53-9E19-879B10ABCC6A}"/>
              </a:ext>
            </a:extLst>
          </p:cNvPr>
          <p:cNvSpPr>
            <a:spLocks noGrp="1"/>
          </p:cNvSpPr>
          <p:nvPr>
            <p:ph idx="1"/>
          </p:nvPr>
        </p:nvSpPr>
        <p:spPr>
          <a:xfrm>
            <a:off x="482600" y="2007704"/>
            <a:ext cx="10506991" cy="3871887"/>
          </a:xfrm>
        </p:spPr>
        <p:txBody>
          <a:bodyPr>
            <a:normAutofit fontScale="92500" lnSpcReduction="20000"/>
          </a:bodyPr>
          <a:lstStyle/>
          <a:p>
            <a:r>
              <a:rPr lang="en-GB" sz="4000" u="none" strike="noStrike" dirty="0">
                <a:solidFill>
                  <a:srgbClr val="202124"/>
                </a:solidFill>
                <a:effectLst/>
                <a:latin typeface="Montserrat Alternates"/>
              </a:rPr>
              <a:t>“Human rights defender is a term used to describe people who, individually or with others, act to promote or protect human rights in a peaceful manner</a:t>
            </a:r>
            <a:r>
              <a:rPr lang="en-GB" sz="4000" u="none" strike="noStrike" dirty="0">
                <a:solidFill>
                  <a:srgbClr val="000000"/>
                </a:solidFill>
                <a:effectLst/>
                <a:latin typeface="Montserrat Alternates"/>
              </a:rPr>
              <a:t>.”</a:t>
            </a:r>
          </a:p>
          <a:p>
            <a:endParaRPr lang="en-GB" sz="4000" b="1" i="1" u="none" strike="noStrike" dirty="0">
              <a:solidFill>
                <a:srgbClr val="000000"/>
              </a:solidFill>
              <a:effectLst/>
              <a:latin typeface="Montserrat Alternates"/>
            </a:endParaRPr>
          </a:p>
          <a:p>
            <a:r>
              <a:rPr lang="en-GB" sz="4000" b="1" u="none" strike="noStrike" dirty="0">
                <a:solidFill>
                  <a:srgbClr val="000000"/>
                </a:solidFill>
                <a:effectLst/>
                <a:latin typeface="Montserrat Alternates"/>
              </a:rPr>
              <a:t>United Nations Declaration on Human Rights Defenders</a:t>
            </a:r>
            <a:endParaRPr lang="en-GB" sz="4000" b="0" dirty="0">
              <a:effectLst/>
              <a:latin typeface="Montserrat Alternates"/>
            </a:endParaRPr>
          </a:p>
          <a:p>
            <a:endParaRPr lang="en-GB" dirty="0"/>
          </a:p>
        </p:txBody>
      </p:sp>
    </p:spTree>
    <p:extLst>
      <p:ext uri="{BB962C8B-B14F-4D97-AF65-F5344CB8AC3E}">
        <p14:creationId xmlns:p14="http://schemas.microsoft.com/office/powerpoint/2010/main" val="1099599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D5F82A-0FF4-86D8-9B41-78EC0E045598}"/>
              </a:ext>
            </a:extLst>
          </p:cNvPr>
          <p:cNvSpPr>
            <a:spLocks noGrp="1"/>
          </p:cNvSpPr>
          <p:nvPr>
            <p:ph idx="1"/>
          </p:nvPr>
        </p:nvSpPr>
        <p:spPr>
          <a:xfrm>
            <a:off x="482600" y="2005264"/>
            <a:ext cx="10506991" cy="3874328"/>
          </a:xfrm>
        </p:spPr>
        <p:txBody>
          <a:bodyPr>
            <a:normAutofit fontScale="92500" lnSpcReduction="10000"/>
          </a:bodyPr>
          <a:lstStyle/>
          <a:p>
            <a:r>
              <a:rPr lang="en-GB" sz="3700" u="none" strike="noStrike" dirty="0">
                <a:solidFill>
                  <a:srgbClr val="000000"/>
                </a:solidFill>
                <a:effectLst/>
                <a:latin typeface="Montserrat Alternates"/>
              </a:rPr>
              <a:t>“Human rights defenders are agents of change, and their ability to operate safely and freely is a vital element of an open society. Supporting them is one of the most effective ways to create just, equal and open societies with human rights and access to justice for all.”</a:t>
            </a:r>
          </a:p>
          <a:p>
            <a:endParaRPr lang="en-GB" sz="3700" dirty="0">
              <a:solidFill>
                <a:srgbClr val="000000"/>
              </a:solidFill>
              <a:latin typeface="Montserrat Alternates"/>
            </a:endParaRPr>
          </a:p>
          <a:p>
            <a:r>
              <a:rPr lang="en-GB" sz="3700" b="1" u="none" strike="noStrike" dirty="0">
                <a:solidFill>
                  <a:srgbClr val="000000"/>
                </a:solidFill>
                <a:effectLst/>
                <a:latin typeface="Montserrat Alternates"/>
              </a:rPr>
              <a:t>Amnesty International </a:t>
            </a:r>
            <a:r>
              <a:rPr lang="en-GB" sz="3700" b="1" i="1" u="none" strike="noStrike" dirty="0">
                <a:solidFill>
                  <a:srgbClr val="000000"/>
                </a:solidFill>
                <a:effectLst/>
                <a:latin typeface="Montserrat Alternates"/>
              </a:rPr>
              <a:t>On the Human </a:t>
            </a:r>
            <a:r>
              <a:rPr lang="en-GB" sz="3700" b="1" i="1" dirty="0">
                <a:solidFill>
                  <a:srgbClr val="000000"/>
                </a:solidFill>
                <a:latin typeface="Montserrat Alternates"/>
              </a:rPr>
              <a:t>R</a:t>
            </a:r>
            <a:r>
              <a:rPr lang="en-GB" sz="3700" b="1" i="1" u="none" strike="noStrike" dirty="0">
                <a:solidFill>
                  <a:srgbClr val="000000"/>
                </a:solidFill>
                <a:effectLst/>
                <a:latin typeface="Montserrat Alternates"/>
              </a:rPr>
              <a:t>ights Frontline</a:t>
            </a:r>
            <a:endParaRPr lang="en-GB" sz="3700" b="1" i="1" dirty="0">
              <a:effectLst/>
              <a:latin typeface="Montserrat Alternates"/>
            </a:endParaRPr>
          </a:p>
          <a:p>
            <a:endParaRPr lang="en-GB" dirty="0"/>
          </a:p>
        </p:txBody>
      </p:sp>
    </p:spTree>
    <p:extLst>
      <p:ext uri="{BB962C8B-B14F-4D97-AF65-F5344CB8AC3E}">
        <p14:creationId xmlns:p14="http://schemas.microsoft.com/office/powerpoint/2010/main" val="3028696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EBFD2-47E3-6776-3EA6-33AEFAE18B6A}"/>
              </a:ext>
            </a:extLst>
          </p:cNvPr>
          <p:cNvSpPr>
            <a:spLocks noGrp="1"/>
          </p:cNvSpPr>
          <p:nvPr>
            <p:ph type="title"/>
          </p:nvPr>
        </p:nvSpPr>
        <p:spPr>
          <a:xfrm>
            <a:off x="482600" y="978408"/>
            <a:ext cx="10634472" cy="1163213"/>
          </a:xfrm>
        </p:spPr>
        <p:txBody>
          <a:bodyPr/>
          <a:lstStyle/>
          <a:p>
            <a:r>
              <a:rPr lang="en-US" sz="6000" dirty="0"/>
              <a:t>Rights based community work </a:t>
            </a:r>
            <a:endParaRPr lang="en-GB" sz="6000" dirty="0"/>
          </a:p>
        </p:txBody>
      </p:sp>
      <p:sp>
        <p:nvSpPr>
          <p:cNvPr id="3" name="Content Placeholder 2">
            <a:extLst>
              <a:ext uri="{FF2B5EF4-FFF2-40B4-BE49-F238E27FC236}">
                <a16:creationId xmlns:a16="http://schemas.microsoft.com/office/drawing/2014/main" id="{220F09DF-401D-6881-7EA3-4C2D746D0040}"/>
              </a:ext>
            </a:extLst>
          </p:cNvPr>
          <p:cNvSpPr>
            <a:spLocks noGrp="1"/>
          </p:cNvSpPr>
          <p:nvPr>
            <p:ph idx="1"/>
          </p:nvPr>
        </p:nvSpPr>
        <p:spPr>
          <a:xfrm>
            <a:off x="482600" y="2406316"/>
            <a:ext cx="10506991" cy="3883273"/>
          </a:xfrm>
        </p:spPr>
        <p:txBody>
          <a:bodyPr>
            <a:normAutofit fontScale="85000" lnSpcReduction="10000"/>
          </a:bodyPr>
          <a:lstStyle/>
          <a:p>
            <a:pPr marL="571500" indent="-571500">
              <a:buFont typeface="Arial" panose="020B0604020202020204" pitchFamily="34" charset="0"/>
              <a:buChar char="•"/>
            </a:pPr>
            <a:r>
              <a:rPr lang="en-US" sz="3600" dirty="0"/>
              <a:t>Community work as a rights based profession  / practice</a:t>
            </a:r>
          </a:p>
          <a:p>
            <a:pPr marL="571500" indent="-571500">
              <a:buFont typeface="Arial" panose="020B0604020202020204" pitchFamily="34" charset="0"/>
              <a:buChar char="•"/>
            </a:pPr>
            <a:r>
              <a:rPr lang="en-US" sz="3600" dirty="0"/>
              <a:t>Communities at the heart of challenging power structures to advance human rights</a:t>
            </a:r>
          </a:p>
          <a:p>
            <a:pPr marL="571500" indent="-571500">
              <a:buFont typeface="Arial" panose="020B0604020202020204" pitchFamily="34" charset="0"/>
              <a:buChar char="•"/>
            </a:pPr>
            <a:r>
              <a:rPr lang="en-US" sz="3600" dirty="0"/>
              <a:t>Neoliberal system exacerbates inequality, racism, misogyny</a:t>
            </a:r>
          </a:p>
          <a:p>
            <a:pPr marL="571500" indent="-571500">
              <a:buFont typeface="Arial" panose="020B0604020202020204" pitchFamily="34" charset="0"/>
              <a:buChar char="•"/>
            </a:pPr>
            <a:r>
              <a:rPr lang="en-US" sz="3600" dirty="0"/>
              <a:t>Human rights defenders speak truth to power </a:t>
            </a:r>
          </a:p>
          <a:p>
            <a:pPr marL="571500" indent="-571500">
              <a:buFont typeface="Arial" panose="020B0604020202020204" pitchFamily="34" charset="0"/>
              <a:buChar char="•"/>
            </a:pPr>
            <a:r>
              <a:rPr lang="en-US" sz="3600" dirty="0"/>
              <a:t>Success in shifting systems to advance human rights for all</a:t>
            </a:r>
          </a:p>
          <a:p>
            <a:pPr marL="571500" indent="-571500">
              <a:buFont typeface="Arial" panose="020B0604020202020204" pitchFamily="34" charset="0"/>
              <a:buChar char="•"/>
            </a:pPr>
            <a:r>
              <a:rPr lang="en-US" sz="3600" dirty="0"/>
              <a:t>Defending the rollback of human rights</a:t>
            </a:r>
          </a:p>
        </p:txBody>
      </p:sp>
    </p:spTree>
    <p:extLst>
      <p:ext uri="{BB962C8B-B14F-4D97-AF65-F5344CB8AC3E}">
        <p14:creationId xmlns:p14="http://schemas.microsoft.com/office/powerpoint/2010/main" val="1640414414"/>
      </p:ext>
    </p:extLst>
  </p:cSld>
  <p:clrMapOvr>
    <a:masterClrMapping/>
  </p:clrMapOvr>
</p:sld>
</file>

<file path=ppt/theme/theme1.xml><?xml version="1.0" encoding="utf-8"?>
<a:theme xmlns:a="http://schemas.openxmlformats.org/drawingml/2006/main" name="LevelVTI">
  <a:themeElements>
    <a:clrScheme name="fearless">
      <a:dk1>
        <a:srgbClr val="023047"/>
      </a:dk1>
      <a:lt1>
        <a:srgbClr val="FFFFFF"/>
      </a:lt1>
      <a:dk2>
        <a:srgbClr val="229EBC"/>
      </a:dk2>
      <a:lt2>
        <a:srgbClr val="F2F2F2"/>
      </a:lt2>
      <a:accent1>
        <a:srgbClr val="00BAC8"/>
      </a:accent1>
      <a:accent2>
        <a:srgbClr val="FC8300"/>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rless master slides" id="{32DFE2D4-E0A8-8541-A3D3-2FECFCC0D5EC}" vid="{621363FB-8692-044F-BE8F-E1F3765D23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fearless master slides</Template>
  <TotalTime>1649</TotalTime>
  <Words>1782</Words>
  <Application>Microsoft Office PowerPoint</Application>
  <PresentationFormat>Widescreen</PresentationFormat>
  <Paragraphs>201</Paragraphs>
  <Slides>16</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vt:lpstr>
      <vt:lpstr>Calibri</vt:lpstr>
      <vt:lpstr>Calibri Light</vt:lpstr>
      <vt:lpstr>Londrina Solid</vt:lpstr>
      <vt:lpstr>Montserrat Alternates</vt:lpstr>
      <vt:lpstr>Montserrat Alternates Black</vt:lpstr>
      <vt:lpstr>Montserrat Alternates ExtraBold</vt:lpstr>
      <vt:lpstr>Montserrat Alternates SemiBold</vt:lpstr>
      <vt:lpstr>Roboto</vt:lpstr>
      <vt:lpstr>Seaford</vt:lpstr>
      <vt:lpstr>LevelVTI</vt:lpstr>
      <vt:lpstr>Office Theme</vt:lpstr>
      <vt:lpstr>CDAS Conference Why rights-based community development?</vt:lpstr>
      <vt:lpstr>What I’ll cover</vt:lpstr>
      <vt:lpstr>PowerPoint Presentation</vt:lpstr>
      <vt:lpstr>Change doesn’t happen quickly enough for the people who need change most</vt:lpstr>
      <vt:lpstr>The context</vt:lpstr>
      <vt:lpstr>Why rights-based CD?</vt:lpstr>
      <vt:lpstr>PowerPoint Presentation</vt:lpstr>
      <vt:lpstr>PowerPoint Presentation</vt:lpstr>
      <vt:lpstr>Rights based community work </vt:lpstr>
      <vt:lpstr>An example of rights based practice</vt:lpstr>
      <vt:lpstr>What we did</vt:lpstr>
      <vt:lpstr>The human rights context</vt:lpstr>
      <vt:lpstr>Wicked questions</vt:lpstr>
      <vt:lpstr>Wicked questions</vt:lpstr>
      <vt:lpstr>Your actions!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Clare MacGillivray</dc:creator>
  <cp:lastModifiedBy>Clare MacGillivray</cp:lastModifiedBy>
  <cp:revision>12</cp:revision>
  <cp:lastPrinted>2022-10-24T19:26:45Z</cp:lastPrinted>
  <dcterms:created xsi:type="dcterms:W3CDTF">2022-10-23T21:10:20Z</dcterms:created>
  <dcterms:modified xsi:type="dcterms:W3CDTF">2023-09-26T11:34:50Z</dcterms:modified>
</cp:coreProperties>
</file>